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5"/>
  </p:notesMasterIdLst>
  <p:sldIdLst>
    <p:sldId id="257" r:id="rId2"/>
    <p:sldId id="264" r:id="rId3"/>
    <p:sldId id="265" r:id="rId4"/>
    <p:sldId id="267" r:id="rId5"/>
    <p:sldId id="268" r:id="rId6"/>
    <p:sldId id="281" r:id="rId7"/>
    <p:sldId id="282" r:id="rId8"/>
    <p:sldId id="269" r:id="rId9"/>
    <p:sldId id="270" r:id="rId10"/>
    <p:sldId id="271" r:id="rId11"/>
    <p:sldId id="272" r:id="rId12"/>
    <p:sldId id="273" r:id="rId13"/>
    <p:sldId id="274" r:id="rId14"/>
    <p:sldId id="275" r:id="rId15"/>
    <p:sldId id="280" r:id="rId16"/>
    <p:sldId id="276" r:id="rId17"/>
    <p:sldId id="277" r:id="rId18"/>
    <p:sldId id="278" r:id="rId19"/>
    <p:sldId id="279" r:id="rId20"/>
    <p:sldId id="283" r:id="rId21"/>
    <p:sldId id="285" r:id="rId22"/>
    <p:sldId id="286" r:id="rId23"/>
    <p:sldId id="258" r:id="rId24"/>
  </p:sldIdLst>
  <p:sldSz cx="12192000" cy="6858000"/>
  <p:notesSz cx="7010400" cy="92964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768"/>
    <a:srgbClr val="034EA2"/>
    <a:srgbClr val="E86524"/>
    <a:srgbClr val="193965"/>
    <a:srgbClr val="13A5B5"/>
    <a:srgbClr val="F28E19"/>
    <a:srgbClr val="E02227"/>
    <a:srgbClr val="4482C2"/>
    <a:srgbClr val="576672"/>
    <a:srgbClr val="003767"/>
  </p:clrMru>
  <p:extLst>
    <p:ext uri="{E76CE94A-603C-4142-B9EB-6D1370010A27}">
      <p14:discardImageEditData xmlns:p14="http://schemas.microsoft.com/office/powerpoint/2010/main" val="0"/>
    </p:ext>
    <p:ext uri="{D31A062A-798A-4329-ABDD-BBA856620510}">
      <p14:defaultImageDpi xmlns:p14="http://schemas.microsoft.com/office/powerpoint/2010/main" val="33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Objects="1">
      <p:cViewPr varScale="1">
        <p:scale>
          <a:sx n="90" d="100"/>
          <a:sy n="90" d="100"/>
        </p:scale>
        <p:origin x="370" y="53"/>
      </p:cViewPr>
      <p:guideLst>
        <p:guide orient="horz" pos="2160"/>
        <p:guide pos="3840"/>
      </p:guideLst>
    </p:cSldViewPr>
  </p:slideViewPr>
  <p:notesTextViewPr>
    <p:cViewPr>
      <p:scale>
        <a:sx n="100" d="100"/>
        <a:sy n="100" d="100"/>
      </p:scale>
      <p:origin x="0" y="0"/>
    </p:cViewPr>
  </p:notesText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pl-PL"/>
          </a:p>
        </p:txBody>
      </p:sp>
      <p:sp>
        <p:nvSpPr>
          <p:cNvPr id="3" name="Symbol zastępczy daty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05ACAD4F-EDC0-4120-ABE6-CF1F09AFC579}" type="datetimeFigureOut">
              <a:rPr lang="pl-PL" smtClean="0"/>
              <a:pPr/>
              <a:t>30.05.2022</a:t>
            </a:fld>
            <a:endParaRPr lang="pl-PL"/>
          </a:p>
        </p:txBody>
      </p:sp>
      <p:sp>
        <p:nvSpPr>
          <p:cNvPr id="4" name="Symbol zastępczy obrazu slajdu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endParaRPr lang="pl-PL"/>
          </a:p>
        </p:txBody>
      </p:sp>
      <p:sp>
        <p:nvSpPr>
          <p:cNvPr id="5" name="Symbol zastępczy notatek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stopki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pl-PL"/>
          </a:p>
        </p:txBody>
      </p:sp>
      <p:sp>
        <p:nvSpPr>
          <p:cNvPr id="7" name="Symbol zastępczy numeru slajdu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9F9EA84B-1F15-41CD-A41B-807D08DE797F}" type="slidenum">
              <a:rPr lang="pl-PL" smtClean="0"/>
              <a:pPr/>
              <a:t>‹#›</a:t>
            </a:fld>
            <a:endParaRPr lang="pl-PL"/>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406400" y="696913"/>
            <a:ext cx="6197600" cy="3486150"/>
          </a:xfrm>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9F9EA84B-1F15-41CD-A41B-807D08DE797F}" type="slidenum">
              <a:rPr lang="pl-PL" smtClean="0"/>
              <a:pPr/>
              <a:t>1</a:t>
            </a:fld>
            <a:endParaRPr lang="pl-PL"/>
          </a:p>
        </p:txBody>
      </p:sp>
    </p:spTree>
    <p:extLst>
      <p:ext uri="{BB962C8B-B14F-4D97-AF65-F5344CB8AC3E}">
        <p14:creationId xmlns:p14="http://schemas.microsoft.com/office/powerpoint/2010/main" val="19997756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914400" y="2130426"/>
            <a:ext cx="10363200" cy="1470025"/>
          </a:xfrm>
        </p:spPr>
        <p:txBody>
          <a:bodyPr/>
          <a:lstStyle/>
          <a:p>
            <a:r>
              <a:rPr lang="pl-PL"/>
              <a:t>Kliknij, aby edytować styl</a:t>
            </a:r>
          </a:p>
        </p:txBody>
      </p:sp>
      <p:sp>
        <p:nvSpPr>
          <p:cNvPr id="3" name="Podtytuł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a:t>Kliknij, aby edytować styl wzorca podtytułu</a:t>
            </a:r>
          </a:p>
        </p:txBody>
      </p:sp>
      <p:sp>
        <p:nvSpPr>
          <p:cNvPr id="4" name="Symbol zastępczy daty 3"/>
          <p:cNvSpPr>
            <a:spLocks noGrp="1"/>
          </p:cNvSpPr>
          <p:nvPr>
            <p:ph type="dt" sz="half" idx="10"/>
          </p:nvPr>
        </p:nvSpPr>
        <p:spPr/>
        <p:txBody>
          <a:bodyPr/>
          <a:lstStyle/>
          <a:p>
            <a:fld id="{FC1293C9-240E-4A54-9509-C3777D76BC90}" type="datetimeFigureOut">
              <a:rPr lang="pl-PL" smtClean="0"/>
              <a:pPr/>
              <a:t>30.05.2022</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8002E0EC-33F9-4B36-93B7-4DE8C34D0CBE}" type="slidenum">
              <a:rPr lang="pl-PL" smtClean="0"/>
              <a:pPr/>
              <a:t>‹#›</a:t>
            </a:fld>
            <a:endParaRPr lang="pl-P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tytułu pionowego 2"/>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p>
            <a:fld id="{FC1293C9-240E-4A54-9509-C3777D76BC90}" type="datetimeFigureOut">
              <a:rPr lang="pl-PL" smtClean="0"/>
              <a:pPr/>
              <a:t>30.05.2022</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8002E0EC-33F9-4B36-93B7-4DE8C34D0CBE}" type="slidenum">
              <a:rPr lang="pl-PL" smtClean="0"/>
              <a:pPr/>
              <a:t>‹#›</a:t>
            </a:fld>
            <a:endParaRPr lang="pl-P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8839200" y="274639"/>
            <a:ext cx="2743200" cy="5851525"/>
          </a:xfrm>
        </p:spPr>
        <p:txBody>
          <a:bodyPr vert="eaVert"/>
          <a:lstStyle/>
          <a:p>
            <a:r>
              <a:rPr lang="pl-PL"/>
              <a:t>Kliknij, aby edytować styl</a:t>
            </a:r>
          </a:p>
        </p:txBody>
      </p:sp>
      <p:sp>
        <p:nvSpPr>
          <p:cNvPr id="3" name="Symbol zastępczy tytułu pionowego 2"/>
          <p:cNvSpPr>
            <a:spLocks noGrp="1"/>
          </p:cNvSpPr>
          <p:nvPr>
            <p:ph type="body" orient="vert" idx="1"/>
          </p:nvPr>
        </p:nvSpPr>
        <p:spPr>
          <a:xfrm>
            <a:off x="609600" y="274639"/>
            <a:ext cx="8026400" cy="5851525"/>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p>
            <a:fld id="{FC1293C9-240E-4A54-9509-C3777D76BC90}" type="datetimeFigureOut">
              <a:rPr lang="pl-PL" smtClean="0"/>
              <a:pPr/>
              <a:t>30.05.2022</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8002E0EC-33F9-4B36-93B7-4DE8C34D0CBE}" type="slidenum">
              <a:rPr lang="pl-PL" smtClean="0"/>
              <a:pPr/>
              <a:t>‹#›</a:t>
            </a:fld>
            <a:endParaRPr lang="pl-P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p>
            <a:fld id="{FC1293C9-240E-4A54-9509-C3777D76BC90}" type="datetimeFigureOut">
              <a:rPr lang="pl-PL" smtClean="0"/>
              <a:pPr/>
              <a:t>30.05.2022</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8002E0EC-33F9-4B36-93B7-4DE8C34D0CBE}" type="slidenum">
              <a:rPr lang="pl-PL" smtClean="0"/>
              <a:pPr/>
              <a:t>‹#›</a:t>
            </a:fld>
            <a:endParaRPr lang="pl-P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963084" y="4406901"/>
            <a:ext cx="10363200" cy="1362075"/>
          </a:xfrm>
        </p:spPr>
        <p:txBody>
          <a:bodyPr anchor="t"/>
          <a:lstStyle>
            <a:lvl1pPr algn="l">
              <a:defRPr sz="4000" b="1" cap="all"/>
            </a:lvl1pPr>
          </a:lstStyle>
          <a:p>
            <a:r>
              <a:rPr lang="pl-PL"/>
              <a:t>Kliknij, aby edytować styl</a:t>
            </a:r>
          </a:p>
        </p:txBody>
      </p:sp>
      <p:sp>
        <p:nvSpPr>
          <p:cNvPr id="3" name="Symbol zastępczy tekstu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4" name="Symbol zastępczy daty 3"/>
          <p:cNvSpPr>
            <a:spLocks noGrp="1"/>
          </p:cNvSpPr>
          <p:nvPr>
            <p:ph type="dt" sz="half" idx="10"/>
          </p:nvPr>
        </p:nvSpPr>
        <p:spPr/>
        <p:txBody>
          <a:bodyPr/>
          <a:lstStyle/>
          <a:p>
            <a:fld id="{FC1293C9-240E-4A54-9509-C3777D76BC90}" type="datetimeFigureOut">
              <a:rPr lang="pl-PL" smtClean="0"/>
              <a:pPr/>
              <a:t>30.05.2022</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8002E0EC-33F9-4B36-93B7-4DE8C34D0CBE}" type="slidenum">
              <a:rPr lang="pl-PL" smtClean="0"/>
              <a:pPr/>
              <a:t>‹#›</a:t>
            </a:fld>
            <a:endParaRPr lang="pl-P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daty 4"/>
          <p:cNvSpPr>
            <a:spLocks noGrp="1"/>
          </p:cNvSpPr>
          <p:nvPr>
            <p:ph type="dt" sz="half" idx="10"/>
          </p:nvPr>
        </p:nvSpPr>
        <p:spPr/>
        <p:txBody>
          <a:bodyPr/>
          <a:lstStyle/>
          <a:p>
            <a:fld id="{FC1293C9-240E-4A54-9509-C3777D76BC90}" type="datetimeFigureOut">
              <a:rPr lang="pl-PL" smtClean="0"/>
              <a:pPr/>
              <a:t>30.05.2022</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8002E0EC-33F9-4B36-93B7-4DE8C34D0CBE}" type="slidenum">
              <a:rPr lang="pl-PL" smtClean="0"/>
              <a:pPr/>
              <a:t>‹#›</a:t>
            </a:fld>
            <a:endParaRPr lang="pl-P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a:t>Kliknij, aby edytować styl</a:t>
            </a:r>
          </a:p>
        </p:txBody>
      </p:sp>
      <p:sp>
        <p:nvSpPr>
          <p:cNvPr id="3" name="Symbol zastępczy tekstu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Symbol zastępczy zawartości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Symbol zastępczy zawartości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Symbol zastępczy daty 6"/>
          <p:cNvSpPr>
            <a:spLocks noGrp="1"/>
          </p:cNvSpPr>
          <p:nvPr>
            <p:ph type="dt" sz="half" idx="10"/>
          </p:nvPr>
        </p:nvSpPr>
        <p:spPr/>
        <p:txBody>
          <a:bodyPr/>
          <a:lstStyle/>
          <a:p>
            <a:fld id="{FC1293C9-240E-4A54-9509-C3777D76BC90}" type="datetimeFigureOut">
              <a:rPr lang="pl-PL" smtClean="0"/>
              <a:pPr/>
              <a:t>30.05.2022</a:t>
            </a:fld>
            <a:endParaRPr lang="pl-PL"/>
          </a:p>
        </p:txBody>
      </p:sp>
      <p:sp>
        <p:nvSpPr>
          <p:cNvPr id="8" name="Symbol zastępczy stopki 7"/>
          <p:cNvSpPr>
            <a:spLocks noGrp="1"/>
          </p:cNvSpPr>
          <p:nvPr>
            <p:ph type="ftr" sz="quarter" idx="11"/>
          </p:nvPr>
        </p:nvSpPr>
        <p:spPr/>
        <p:txBody>
          <a:bodyPr/>
          <a:lstStyle/>
          <a:p>
            <a:endParaRPr lang="pl-PL"/>
          </a:p>
        </p:txBody>
      </p:sp>
      <p:sp>
        <p:nvSpPr>
          <p:cNvPr id="9" name="Symbol zastępczy numeru slajdu 8"/>
          <p:cNvSpPr>
            <a:spLocks noGrp="1"/>
          </p:cNvSpPr>
          <p:nvPr>
            <p:ph type="sldNum" sz="quarter" idx="12"/>
          </p:nvPr>
        </p:nvSpPr>
        <p:spPr/>
        <p:txBody>
          <a:bodyPr/>
          <a:lstStyle/>
          <a:p>
            <a:fld id="{8002E0EC-33F9-4B36-93B7-4DE8C34D0CBE}" type="slidenum">
              <a:rPr lang="pl-PL" smtClean="0"/>
              <a:pPr/>
              <a:t>‹#›</a:t>
            </a:fld>
            <a:endParaRPr lang="pl-P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daty 2"/>
          <p:cNvSpPr>
            <a:spLocks noGrp="1"/>
          </p:cNvSpPr>
          <p:nvPr>
            <p:ph type="dt" sz="half" idx="10"/>
          </p:nvPr>
        </p:nvSpPr>
        <p:spPr/>
        <p:txBody>
          <a:bodyPr/>
          <a:lstStyle/>
          <a:p>
            <a:fld id="{FC1293C9-240E-4A54-9509-C3777D76BC90}" type="datetimeFigureOut">
              <a:rPr lang="pl-PL" smtClean="0"/>
              <a:pPr/>
              <a:t>30.05.2022</a:t>
            </a:fld>
            <a:endParaRPr lang="pl-PL"/>
          </a:p>
        </p:txBody>
      </p:sp>
      <p:sp>
        <p:nvSpPr>
          <p:cNvPr id="4" name="Symbol zastępczy stopki 3"/>
          <p:cNvSpPr>
            <a:spLocks noGrp="1"/>
          </p:cNvSpPr>
          <p:nvPr>
            <p:ph type="ftr" sz="quarter" idx="11"/>
          </p:nvPr>
        </p:nvSpPr>
        <p:spPr/>
        <p:txBody>
          <a:bodyPr/>
          <a:lstStyle/>
          <a:p>
            <a:endParaRPr lang="pl-PL"/>
          </a:p>
        </p:txBody>
      </p:sp>
      <p:sp>
        <p:nvSpPr>
          <p:cNvPr id="5" name="Symbol zastępczy numeru slajdu 4"/>
          <p:cNvSpPr>
            <a:spLocks noGrp="1"/>
          </p:cNvSpPr>
          <p:nvPr>
            <p:ph type="sldNum" sz="quarter" idx="12"/>
          </p:nvPr>
        </p:nvSpPr>
        <p:spPr/>
        <p:txBody>
          <a:bodyPr/>
          <a:lstStyle/>
          <a:p>
            <a:fld id="{8002E0EC-33F9-4B36-93B7-4DE8C34D0CBE}" type="slidenum">
              <a:rPr lang="pl-PL" smtClean="0"/>
              <a:pPr/>
              <a:t>‹#›</a:t>
            </a:fld>
            <a:endParaRPr lang="pl-P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FC1293C9-240E-4A54-9509-C3777D76BC90}" type="datetimeFigureOut">
              <a:rPr lang="pl-PL" smtClean="0"/>
              <a:pPr/>
              <a:t>30.05.2022</a:t>
            </a:fld>
            <a:endParaRPr lang="pl-PL"/>
          </a:p>
        </p:txBody>
      </p:sp>
      <p:sp>
        <p:nvSpPr>
          <p:cNvPr id="3" name="Symbol zastępczy stopki 2"/>
          <p:cNvSpPr>
            <a:spLocks noGrp="1"/>
          </p:cNvSpPr>
          <p:nvPr>
            <p:ph type="ftr" sz="quarter" idx="11"/>
          </p:nvPr>
        </p:nvSpPr>
        <p:spPr/>
        <p:txBody>
          <a:bodyPr/>
          <a:lstStyle/>
          <a:p>
            <a:endParaRPr lang="pl-PL"/>
          </a:p>
        </p:txBody>
      </p:sp>
      <p:sp>
        <p:nvSpPr>
          <p:cNvPr id="4" name="Symbol zastępczy numeru slajdu 3"/>
          <p:cNvSpPr>
            <a:spLocks noGrp="1"/>
          </p:cNvSpPr>
          <p:nvPr>
            <p:ph type="sldNum" sz="quarter" idx="12"/>
          </p:nvPr>
        </p:nvSpPr>
        <p:spPr/>
        <p:txBody>
          <a:bodyPr/>
          <a:lstStyle/>
          <a:p>
            <a:fld id="{8002E0EC-33F9-4B36-93B7-4DE8C34D0CBE}" type="slidenum">
              <a:rPr lang="pl-PL" smtClean="0"/>
              <a:pPr/>
              <a:t>‹#›</a:t>
            </a:fld>
            <a:endParaRPr lang="pl-P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609601" y="273050"/>
            <a:ext cx="4011084" cy="1162050"/>
          </a:xfrm>
        </p:spPr>
        <p:txBody>
          <a:bodyPr anchor="b"/>
          <a:lstStyle>
            <a:lvl1pPr algn="l">
              <a:defRPr sz="2000" b="1"/>
            </a:lvl1pPr>
          </a:lstStyle>
          <a:p>
            <a:r>
              <a:rPr lang="pl-PL"/>
              <a:t>Kliknij, aby edytować styl</a:t>
            </a:r>
          </a:p>
        </p:txBody>
      </p:sp>
      <p:sp>
        <p:nvSpPr>
          <p:cNvPr id="3" name="Symbol zastępczy zawartości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Symbol zastępczy daty 4"/>
          <p:cNvSpPr>
            <a:spLocks noGrp="1"/>
          </p:cNvSpPr>
          <p:nvPr>
            <p:ph type="dt" sz="half" idx="10"/>
          </p:nvPr>
        </p:nvSpPr>
        <p:spPr/>
        <p:txBody>
          <a:bodyPr/>
          <a:lstStyle/>
          <a:p>
            <a:fld id="{FC1293C9-240E-4A54-9509-C3777D76BC90}" type="datetimeFigureOut">
              <a:rPr lang="pl-PL" smtClean="0"/>
              <a:pPr/>
              <a:t>30.05.2022</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8002E0EC-33F9-4B36-93B7-4DE8C34D0CBE}" type="slidenum">
              <a:rPr lang="pl-PL" smtClean="0"/>
              <a:pPr/>
              <a:t>‹#›</a:t>
            </a:fld>
            <a:endParaRPr lang="pl-P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2389717" y="4800600"/>
            <a:ext cx="7315200" cy="566738"/>
          </a:xfrm>
        </p:spPr>
        <p:txBody>
          <a:bodyPr anchor="b"/>
          <a:lstStyle>
            <a:lvl1pPr algn="l">
              <a:defRPr sz="2000" b="1"/>
            </a:lvl1pPr>
          </a:lstStyle>
          <a:p>
            <a:r>
              <a:rPr lang="pl-PL"/>
              <a:t>Kliknij, aby edytować styl</a:t>
            </a:r>
          </a:p>
        </p:txBody>
      </p:sp>
      <p:sp>
        <p:nvSpPr>
          <p:cNvPr id="3" name="Symbol zastępczy obrazu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Symbol zastępczy daty 4"/>
          <p:cNvSpPr>
            <a:spLocks noGrp="1"/>
          </p:cNvSpPr>
          <p:nvPr>
            <p:ph type="dt" sz="half" idx="10"/>
          </p:nvPr>
        </p:nvSpPr>
        <p:spPr/>
        <p:txBody>
          <a:bodyPr/>
          <a:lstStyle/>
          <a:p>
            <a:fld id="{FC1293C9-240E-4A54-9509-C3777D76BC90}" type="datetimeFigureOut">
              <a:rPr lang="pl-PL" smtClean="0"/>
              <a:pPr/>
              <a:t>30.05.2022</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8002E0EC-33F9-4B36-93B7-4DE8C34D0CBE}" type="slidenum">
              <a:rPr lang="pl-PL" smtClean="0"/>
              <a:pPr/>
              <a:t>‹#›</a:t>
            </a:fld>
            <a:endParaRPr lang="pl-P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pl-PL"/>
              <a:t>Kliknij, aby edytować styl</a:t>
            </a:r>
          </a:p>
        </p:txBody>
      </p:sp>
      <p:sp>
        <p:nvSpPr>
          <p:cNvPr id="3" name="Symbol zastępczy tekstu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1293C9-240E-4A54-9509-C3777D76BC90}" type="datetimeFigureOut">
              <a:rPr lang="pl-PL" smtClean="0"/>
              <a:pPr/>
              <a:t>30.05.2022</a:t>
            </a:fld>
            <a:endParaRPr lang="pl-PL"/>
          </a:p>
        </p:txBody>
      </p:sp>
      <p:sp>
        <p:nvSpPr>
          <p:cNvPr id="5" name="Symbol zastępczy stopki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ymbol zastępczy numeru slajdu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002E0EC-33F9-4B36-93B7-4DE8C34D0CBE}" type="slidenum">
              <a:rPr lang="pl-PL" smtClean="0"/>
              <a:pPr/>
              <a:t>‹#›</a:t>
            </a:fld>
            <a:endParaRPr lang="pl-P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emf"/><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sv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emf"/><Relationship Id="rId1" Type="http://schemas.openxmlformats.org/officeDocument/2006/relationships/slideLayout" Target="../slideLayouts/slideLayout1.xml"/><Relationship Id="rId4" Type="http://schemas.openxmlformats.org/officeDocument/2006/relationships/image" Target="../media/image2.sv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emf"/><Relationship Id="rId1" Type="http://schemas.openxmlformats.org/officeDocument/2006/relationships/slideLayout" Target="../slideLayouts/slideLayout1.xml"/><Relationship Id="rId4" Type="http://schemas.openxmlformats.org/officeDocument/2006/relationships/image" Target="../media/image2.sv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emf"/><Relationship Id="rId1" Type="http://schemas.openxmlformats.org/officeDocument/2006/relationships/slideLayout" Target="../slideLayouts/slideLayout1.xml"/><Relationship Id="rId4" Type="http://schemas.openxmlformats.org/officeDocument/2006/relationships/image" Target="../media/image2.sv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3.png"/><Relationship Id="rId2" Type="http://schemas.openxmlformats.org/officeDocument/2006/relationships/image" Target="../media/image7.emf"/><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2.sv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emf"/><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2.sv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emf"/><Relationship Id="rId1" Type="http://schemas.openxmlformats.org/officeDocument/2006/relationships/slideLayout" Target="../slideLayouts/slideLayout1.xml"/><Relationship Id="rId4" Type="http://schemas.openxmlformats.org/officeDocument/2006/relationships/image" Target="../media/image2.sv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emf"/><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2.sv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emf"/><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2.sv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emf"/><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2.sv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emf"/><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2.sv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emf"/><Relationship Id="rId1" Type="http://schemas.openxmlformats.org/officeDocument/2006/relationships/slideLayout" Target="../slideLayouts/slideLayout1.xml"/><Relationship Id="rId4" Type="http://schemas.openxmlformats.org/officeDocument/2006/relationships/image" Target="../media/image2.sv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emf"/><Relationship Id="rId1" Type="http://schemas.openxmlformats.org/officeDocument/2006/relationships/slideLayout" Target="../slideLayouts/slideLayout1.xml"/><Relationship Id="rId4" Type="http://schemas.openxmlformats.org/officeDocument/2006/relationships/image" Target="../media/image2.sv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emf"/><Relationship Id="rId1" Type="http://schemas.openxmlformats.org/officeDocument/2006/relationships/slideLayout" Target="../slideLayouts/slideLayout1.xml"/><Relationship Id="rId4" Type="http://schemas.openxmlformats.org/officeDocument/2006/relationships/image" Target="../media/image2.svg"/></Relationships>
</file>

<file path=ppt/slides/_rels/slide22.xml.rels><?xml version="1.0" encoding="UTF-8" standalone="yes"?>
<Relationships xmlns="http://schemas.openxmlformats.org/package/2006/relationships"><Relationship Id="rId8" Type="http://schemas.openxmlformats.org/officeDocument/2006/relationships/image" Target="../media/image20.emf"/><Relationship Id="rId3" Type="http://schemas.openxmlformats.org/officeDocument/2006/relationships/image" Target="../media/image2.svg"/><Relationship Id="rId7" Type="http://schemas.openxmlformats.org/officeDocument/2006/relationships/image" Target="../media/image19.emf"/><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emf"/><Relationship Id="rId5" Type="http://schemas.openxmlformats.org/officeDocument/2006/relationships/image" Target="../media/image18.emf"/><Relationship Id="rId4" Type="http://schemas.openxmlformats.org/officeDocument/2006/relationships/image" Target="../media/image7.emf"/><Relationship Id="rId9" Type="http://schemas.openxmlformats.org/officeDocument/2006/relationships/image" Target="../media/image21.emf"/></Relationships>
</file>

<file path=ppt/slides/_rels/slide23.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21.emf"/><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emf"/><Relationship Id="rId5" Type="http://schemas.openxmlformats.org/officeDocument/2006/relationships/image" Target="../media/image18.emf"/><Relationship Id="rId4" Type="http://schemas.openxmlformats.org/officeDocument/2006/relationships/image" Target="../media/image7.emf"/></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emf"/><Relationship Id="rId1" Type="http://schemas.openxmlformats.org/officeDocument/2006/relationships/slideLayout" Target="../slideLayouts/slideLayout1.xml"/><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image" Target="../media/image2.sv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emf"/><Relationship Id="rId1" Type="http://schemas.openxmlformats.org/officeDocument/2006/relationships/slideLayout" Target="../slideLayouts/slideLayout1.xml"/><Relationship Id="rId4" Type="http://schemas.openxmlformats.org/officeDocument/2006/relationships/image" Target="../media/image2.sv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emf"/><Relationship Id="rId1" Type="http://schemas.openxmlformats.org/officeDocument/2006/relationships/slideLayout" Target="../slideLayouts/slideLayout1.xml"/><Relationship Id="rId4" Type="http://schemas.openxmlformats.org/officeDocument/2006/relationships/image" Target="../media/image2.sv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emf"/><Relationship Id="rId1" Type="http://schemas.openxmlformats.org/officeDocument/2006/relationships/slideLayout" Target="../slideLayouts/slideLayout1.xml"/><Relationship Id="rId4" Type="http://schemas.openxmlformats.org/officeDocument/2006/relationships/image" Target="../media/image2.sv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emf"/><Relationship Id="rId1" Type="http://schemas.openxmlformats.org/officeDocument/2006/relationships/slideLayout" Target="../slideLayouts/slideLayout1.xml"/><Relationship Id="rId4" Type="http://schemas.openxmlformats.org/officeDocument/2006/relationships/image" Target="../media/image2.sv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emf"/><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2.sv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emf"/><Relationship Id="rId1" Type="http://schemas.openxmlformats.org/officeDocument/2006/relationships/slideLayout" Target="../slideLayouts/slideLayout1.xml"/><Relationship Id="rId4" Type="http://schemas.openxmlformats.org/officeDocument/2006/relationships/image" Target="../media/image2.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pole tekstowe 15"/>
          <p:cNvSpPr txBox="1"/>
          <p:nvPr/>
        </p:nvSpPr>
        <p:spPr>
          <a:xfrm>
            <a:off x="1899541" y="1351825"/>
            <a:ext cx="8386464" cy="3243004"/>
          </a:xfrm>
          <a:prstGeom prst="rect">
            <a:avLst/>
          </a:prstGeom>
          <a:noFill/>
        </p:spPr>
        <p:txBody>
          <a:bodyPr wrap="square" rtlCol="0">
            <a:spAutoFit/>
          </a:bodyPr>
          <a:lstStyle/>
          <a:p>
            <a:pPr algn="ctr">
              <a:lnSpc>
                <a:spcPct val="150000"/>
              </a:lnSpc>
            </a:pPr>
            <a:r>
              <a:rPr lang="pl-PL" sz="2800" b="1" dirty="0">
                <a:solidFill>
                  <a:srgbClr val="193965"/>
                </a:solidFill>
                <a:effectLst>
                  <a:outerShdw blurRad="38100" dist="38100" dir="2700000" algn="tl">
                    <a:srgbClr val="000000">
                      <a:alpha val="43137"/>
                    </a:srgbClr>
                  </a:outerShdw>
                </a:effectLst>
                <a:latin typeface="Ubuntu" pitchFamily="34" charset="0"/>
                <a:cs typeface="Arial" pitchFamily="34" charset="0"/>
              </a:rPr>
              <a:t>Otwarte dane badawcze w ekonomii</a:t>
            </a:r>
            <a:endParaRPr lang="pl-PL" sz="2000" b="1" dirty="0">
              <a:solidFill>
                <a:srgbClr val="193965"/>
              </a:solidFill>
              <a:effectLst>
                <a:outerShdw blurRad="38100" dist="38100" dir="2700000" algn="tl">
                  <a:srgbClr val="000000">
                    <a:alpha val="43137"/>
                  </a:srgbClr>
                </a:outerShdw>
              </a:effectLst>
              <a:latin typeface="Ubuntu" pitchFamily="34" charset="0"/>
              <a:cs typeface="Arial" pitchFamily="34" charset="0"/>
            </a:endParaRPr>
          </a:p>
          <a:p>
            <a:pPr algn="ctr">
              <a:lnSpc>
                <a:spcPct val="150000"/>
              </a:lnSpc>
            </a:pPr>
            <a:endParaRPr lang="pl-PL" dirty="0">
              <a:solidFill>
                <a:srgbClr val="193965"/>
              </a:solidFill>
              <a:latin typeface="Ubuntu" pitchFamily="34" charset="0"/>
              <a:cs typeface="Arial" pitchFamily="34" charset="0"/>
            </a:endParaRPr>
          </a:p>
          <a:p>
            <a:pPr algn="ctr">
              <a:lnSpc>
                <a:spcPct val="150000"/>
              </a:lnSpc>
            </a:pPr>
            <a:r>
              <a:rPr lang="pl-PL" dirty="0">
                <a:solidFill>
                  <a:srgbClr val="193965"/>
                </a:solidFill>
                <a:latin typeface="Ubuntu" pitchFamily="34" charset="0"/>
                <a:cs typeface="Arial" pitchFamily="34" charset="0"/>
              </a:rPr>
              <a:t>Mgr Piotr Kasprzak, Wydział Zarządzania i Ekonomii, Politechnika Gdańska</a:t>
            </a:r>
          </a:p>
          <a:p>
            <a:pPr algn="ctr">
              <a:lnSpc>
                <a:spcPct val="150000"/>
              </a:lnSpc>
            </a:pPr>
            <a:endParaRPr lang="pl-PL" dirty="0">
              <a:solidFill>
                <a:srgbClr val="193965"/>
              </a:solidFill>
              <a:latin typeface="Ubuntu" pitchFamily="34" charset="0"/>
              <a:cs typeface="Arial" pitchFamily="34" charset="0"/>
            </a:endParaRPr>
          </a:p>
          <a:p>
            <a:pPr algn="ctr">
              <a:lnSpc>
                <a:spcPct val="150000"/>
              </a:lnSpc>
            </a:pPr>
            <a:r>
              <a:rPr lang="pl-PL" sz="1400" dirty="0">
                <a:solidFill>
                  <a:srgbClr val="193965"/>
                </a:solidFill>
                <a:latin typeface="Ubuntu" pitchFamily="34" charset="0"/>
                <a:cs typeface="Arial" pitchFamily="34" charset="0"/>
              </a:rPr>
              <a:t>Seminarium MOST DANYCH</a:t>
            </a:r>
          </a:p>
          <a:p>
            <a:pPr algn="ctr">
              <a:lnSpc>
                <a:spcPct val="150000"/>
              </a:lnSpc>
            </a:pPr>
            <a:r>
              <a:rPr lang="pl-PL" sz="1400" dirty="0">
                <a:solidFill>
                  <a:srgbClr val="193965"/>
                </a:solidFill>
                <a:latin typeface="Ubuntu" pitchFamily="34" charset="0"/>
                <a:cs typeface="Arial" pitchFamily="34" charset="0"/>
              </a:rPr>
              <a:t>jak skutecznie motywować naukowców do udostępniania danych badawczych w Otwartym Dostępie?</a:t>
            </a:r>
          </a:p>
          <a:p>
            <a:pPr algn="ctr">
              <a:lnSpc>
                <a:spcPct val="150000"/>
              </a:lnSpc>
            </a:pPr>
            <a:r>
              <a:rPr lang="pl-PL" sz="1400" dirty="0">
                <a:solidFill>
                  <a:srgbClr val="193965"/>
                </a:solidFill>
                <a:latin typeface="Ubuntu" pitchFamily="34" charset="0"/>
                <a:cs typeface="Arial" pitchFamily="34" charset="0"/>
              </a:rPr>
              <a:t>Spotkanie grupy roboczej DSCC-IN PL</a:t>
            </a:r>
          </a:p>
          <a:p>
            <a:pPr algn="ctr">
              <a:lnSpc>
                <a:spcPct val="150000"/>
              </a:lnSpc>
            </a:pPr>
            <a:r>
              <a:rPr lang="pl-PL" sz="1400" dirty="0">
                <a:solidFill>
                  <a:srgbClr val="193965"/>
                </a:solidFill>
                <a:latin typeface="Ubuntu" pitchFamily="34" charset="0"/>
                <a:cs typeface="Arial" pitchFamily="34" charset="0"/>
              </a:rPr>
              <a:t>30 -31 maja 2022</a:t>
            </a:r>
            <a:endParaRPr lang="pl-PL" sz="1400" dirty="0">
              <a:solidFill>
                <a:srgbClr val="193965"/>
              </a:solidFill>
              <a:latin typeface="Arial" pitchFamily="34" charset="0"/>
              <a:cs typeface="Arial" pitchFamily="34" charset="0"/>
            </a:endParaRPr>
          </a:p>
        </p:txBody>
      </p:sp>
      <p:pic>
        <p:nvPicPr>
          <p:cNvPr id="12" name="Grafika 11">
            <a:extLst>
              <a:ext uri="{FF2B5EF4-FFF2-40B4-BE49-F238E27FC236}">
                <a16:creationId xmlns:a16="http://schemas.microsoft.com/office/drawing/2014/main" id="{246A215E-B27B-4721-ACB2-2A25DA09B4E2}"/>
              </a:ext>
            </a:extLst>
          </p:cNvPr>
          <p:cNvPicPr>
            <a:picLocks noChangeAspect="1"/>
          </p:cNvPicPr>
          <p:nvPr/>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8723363" y="6402919"/>
            <a:ext cx="3461011" cy="455081"/>
          </a:xfrm>
          <a:prstGeom prst="rect">
            <a:avLst/>
          </a:prstGeom>
        </p:spPr>
      </p:pic>
      <p:pic>
        <p:nvPicPr>
          <p:cNvPr id="2" name="Obraz 1"/>
          <p:cNvPicPr>
            <a:picLocks noChangeAspect="1"/>
          </p:cNvPicPr>
          <p:nvPr/>
        </p:nvPicPr>
        <p:blipFill>
          <a:blip r:embed="rId5"/>
          <a:stretch>
            <a:fillRect/>
          </a:stretch>
        </p:blipFill>
        <p:spPr>
          <a:xfrm>
            <a:off x="2702464" y="5275566"/>
            <a:ext cx="7169517" cy="487722"/>
          </a:xfrm>
          <a:prstGeom prst="rect">
            <a:avLst/>
          </a:prstGeom>
        </p:spPr>
      </p:pic>
      <p:pic>
        <p:nvPicPr>
          <p:cNvPr id="5" name="Obraz 4">
            <a:extLst>
              <a:ext uri="{FF2B5EF4-FFF2-40B4-BE49-F238E27FC236}">
                <a16:creationId xmlns:a16="http://schemas.microsoft.com/office/drawing/2014/main" id="{9F79DDBC-1A07-4CB2-8D04-6500A7E2EAAF}"/>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6607728" y="300498"/>
            <a:ext cx="347382" cy="352344"/>
          </a:xfrm>
          <a:prstGeom prst="rect">
            <a:avLst/>
          </a:prstGeom>
        </p:spPr>
      </p:pic>
      <p:pic>
        <p:nvPicPr>
          <p:cNvPr id="6" name="Obraz 5">
            <a:extLst>
              <a:ext uri="{FF2B5EF4-FFF2-40B4-BE49-F238E27FC236}">
                <a16:creationId xmlns:a16="http://schemas.microsoft.com/office/drawing/2014/main" id="{97F04FE4-78C2-456D-A6E7-3507DCAA4B9A}"/>
              </a:ext>
            </a:extLst>
          </p:cNvPr>
          <p:cNvPicPr>
            <a:picLocks noChangeAspect="1"/>
          </p:cNvPicPr>
          <p:nvPr/>
        </p:nvPicPr>
        <p:blipFill>
          <a:blip r:embed="rId7" cstate="hqprint">
            <a:extLst>
              <a:ext uri="{28A0092B-C50C-407E-A947-70E740481C1C}">
                <a14:useLocalDpi xmlns:a14="http://schemas.microsoft.com/office/drawing/2010/main"/>
              </a:ext>
            </a:extLst>
          </a:blip>
          <a:stretch>
            <a:fillRect/>
          </a:stretch>
        </p:blipFill>
        <p:spPr>
          <a:xfrm>
            <a:off x="5848142" y="300498"/>
            <a:ext cx="489262" cy="352348"/>
          </a:xfrm>
          <a:prstGeom prst="rect">
            <a:avLst/>
          </a:prstGeom>
        </p:spPr>
      </p:pic>
      <p:pic>
        <p:nvPicPr>
          <p:cNvPr id="7" name="Obraz 6">
            <a:extLst>
              <a:ext uri="{FF2B5EF4-FFF2-40B4-BE49-F238E27FC236}">
                <a16:creationId xmlns:a16="http://schemas.microsoft.com/office/drawing/2014/main" id="{DF9A282C-CB26-476F-AC91-E1B7F5A6430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273212" y="284425"/>
            <a:ext cx="304978" cy="394106"/>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pole tekstowe 15"/>
          <p:cNvSpPr txBox="1"/>
          <p:nvPr/>
        </p:nvSpPr>
        <p:spPr>
          <a:xfrm>
            <a:off x="1758887" y="1175428"/>
            <a:ext cx="8386464" cy="5229573"/>
          </a:xfrm>
          <a:prstGeom prst="rect">
            <a:avLst/>
          </a:prstGeom>
          <a:noFill/>
        </p:spPr>
        <p:txBody>
          <a:bodyPr wrap="square" rtlCol="0">
            <a:spAutoFit/>
          </a:bodyPr>
          <a:lstStyle/>
          <a:p>
            <a:pPr marL="285750" indent="-285750">
              <a:lnSpc>
                <a:spcPct val="150000"/>
              </a:lnSpc>
              <a:buFontTx/>
              <a:buChar char="-"/>
            </a:pPr>
            <a:r>
              <a:rPr lang="pl-PL" sz="1400" dirty="0">
                <a:solidFill>
                  <a:srgbClr val="193965"/>
                </a:solidFill>
                <a:cs typeface="Arial" pitchFamily="34" charset="0"/>
              </a:rPr>
              <a:t>możliwość nawiązania współpracy, zwłaszcza na poziomie międzynarodowym i pomiędzy różnymi branżami,</a:t>
            </a:r>
          </a:p>
          <a:p>
            <a:pPr marL="285750" indent="-285750">
              <a:lnSpc>
                <a:spcPct val="150000"/>
              </a:lnSpc>
              <a:buFontTx/>
              <a:buChar char="-"/>
            </a:pPr>
            <a:r>
              <a:rPr lang="pl-PL" sz="1400" dirty="0">
                <a:solidFill>
                  <a:srgbClr val="193965"/>
                </a:solidFill>
                <a:cs typeface="Arial" pitchFamily="34" charset="0"/>
              </a:rPr>
              <a:t>dostęp do danych rynkowych z całego świata,</a:t>
            </a:r>
          </a:p>
          <a:p>
            <a:pPr marL="285750" indent="-285750">
              <a:lnSpc>
                <a:spcPct val="150000"/>
              </a:lnSpc>
              <a:buFontTx/>
              <a:buChar char="-"/>
            </a:pPr>
            <a:r>
              <a:rPr lang="pl-PL" sz="1400" dirty="0">
                <a:solidFill>
                  <a:srgbClr val="193965"/>
                </a:solidFill>
                <a:cs typeface="Arial" pitchFamily="34" charset="0"/>
              </a:rPr>
              <a:t>wymyślanie nowych i ulepszanie istniejących wynalazków,- obniżenie kosztów pozyskania danych, do których dostęp jest szczególnie trudny,</a:t>
            </a:r>
          </a:p>
          <a:p>
            <a:pPr marL="285750" indent="-285750">
              <a:lnSpc>
                <a:spcPct val="150000"/>
              </a:lnSpc>
              <a:buFontTx/>
              <a:buChar char="-"/>
            </a:pPr>
            <a:r>
              <a:rPr lang="pl-PL" sz="1400" dirty="0">
                <a:solidFill>
                  <a:srgbClr val="193965"/>
                </a:solidFill>
                <a:cs typeface="Arial" pitchFamily="34" charset="0"/>
              </a:rPr>
              <a:t>upowszechnianie dobrych praktyk w biznesie,</a:t>
            </a:r>
          </a:p>
          <a:p>
            <a:pPr marL="285750" indent="-285750">
              <a:lnSpc>
                <a:spcPct val="150000"/>
              </a:lnSpc>
              <a:buFontTx/>
              <a:buChar char="-"/>
            </a:pPr>
            <a:r>
              <a:rPr lang="pl-PL" sz="1400" dirty="0">
                <a:solidFill>
                  <a:srgbClr val="193965"/>
                </a:solidFill>
                <a:cs typeface="Arial" pitchFamily="34" charset="0"/>
              </a:rPr>
              <a:t>nieprzestrzeganie niektórych procesów przez kilka firm jednocześnie (np. analiza tych samych danych przez kilka firm w tym samym czasie),</a:t>
            </a:r>
          </a:p>
          <a:p>
            <a:pPr marL="285750" indent="-285750">
              <a:lnSpc>
                <a:spcPct val="150000"/>
              </a:lnSpc>
              <a:buFontTx/>
              <a:buChar char="-"/>
            </a:pPr>
            <a:r>
              <a:rPr lang="pl-PL" sz="1400" dirty="0">
                <a:solidFill>
                  <a:srgbClr val="193965"/>
                </a:solidFill>
                <a:cs typeface="Arial" pitchFamily="34" charset="0"/>
              </a:rPr>
              <a:t>możliwość specjalizacji i nawiązania współpracy na linii biznes-nauka,</a:t>
            </a:r>
          </a:p>
          <a:p>
            <a:pPr marL="285750" indent="-285750">
              <a:lnSpc>
                <a:spcPct val="150000"/>
              </a:lnSpc>
              <a:buFontTx/>
              <a:buChar char="-"/>
            </a:pPr>
            <a:r>
              <a:rPr lang="pl-PL" sz="1400" dirty="0">
                <a:solidFill>
                  <a:srgbClr val="193965"/>
                </a:solidFill>
                <a:cs typeface="Arial" pitchFamily="34" charset="0"/>
              </a:rPr>
              <a:t>ORD zwiększają efektywność badań ekonomicznych i ich rozpowszechnianie- ORD zwiększa współpracę międzysektorową</a:t>
            </a:r>
          </a:p>
          <a:p>
            <a:pPr marL="285750" indent="-285750">
              <a:lnSpc>
                <a:spcPct val="150000"/>
              </a:lnSpc>
              <a:buFontTx/>
              <a:buChar char="-"/>
            </a:pPr>
            <a:r>
              <a:rPr lang="pl-PL" sz="1400" dirty="0">
                <a:solidFill>
                  <a:srgbClr val="193965"/>
                </a:solidFill>
                <a:cs typeface="Arial" pitchFamily="34" charset="0"/>
              </a:rPr>
              <a:t>oszczędność kosztów (redukcja bezpośrednich kosztów odkryć naukowych dla sektora B + R),</a:t>
            </a:r>
          </a:p>
          <a:p>
            <a:pPr marL="285750" indent="-285750">
              <a:lnSpc>
                <a:spcPct val="150000"/>
              </a:lnSpc>
              <a:buFontTx/>
              <a:buChar char="-"/>
            </a:pPr>
            <a:r>
              <a:rPr lang="pl-PL" sz="1400" dirty="0">
                <a:solidFill>
                  <a:srgbClr val="193965"/>
                </a:solidFill>
                <a:cs typeface="Arial" pitchFamily="34" charset="0"/>
              </a:rPr>
              <a:t>zapewnia długotrwałe bezpieczne przechowywanie danych,</a:t>
            </a:r>
          </a:p>
          <a:p>
            <a:pPr marL="285750" indent="-285750">
              <a:lnSpc>
                <a:spcPct val="150000"/>
              </a:lnSpc>
              <a:buFontTx/>
              <a:buChar char="-"/>
            </a:pPr>
            <a:r>
              <a:rPr lang="pl-PL" sz="1400" dirty="0">
                <a:solidFill>
                  <a:srgbClr val="193965"/>
                </a:solidFill>
                <a:cs typeface="Arial" pitchFamily="34" charset="0"/>
              </a:rPr>
              <a:t>zwiększa wskaźniki </a:t>
            </a:r>
            <a:r>
              <a:rPr lang="pl-PL" sz="1400" dirty="0" err="1">
                <a:solidFill>
                  <a:srgbClr val="193965"/>
                </a:solidFill>
                <a:cs typeface="Arial" pitchFamily="34" charset="0"/>
              </a:rPr>
              <a:t>cytowań</a:t>
            </a:r>
            <a:r>
              <a:rPr lang="pl-PL" sz="1400" dirty="0">
                <a:solidFill>
                  <a:srgbClr val="193965"/>
                </a:solidFill>
                <a:cs typeface="Arial" pitchFamily="34" charset="0"/>
              </a:rPr>
              <a:t> i wzmacnia reputację naukową,</a:t>
            </a:r>
          </a:p>
          <a:p>
            <a:pPr marL="285750" indent="-285750">
              <a:lnSpc>
                <a:spcPct val="150000"/>
              </a:lnSpc>
              <a:buFontTx/>
              <a:buChar char="-"/>
            </a:pPr>
            <a:r>
              <a:rPr lang="pl-PL" sz="1400" dirty="0">
                <a:solidFill>
                  <a:srgbClr val="193965"/>
                </a:solidFill>
                <a:cs typeface="Arial" pitchFamily="34" charset="0"/>
              </a:rPr>
              <a:t>udostępnianie danych tworzy dobro publiczne,</a:t>
            </a:r>
          </a:p>
          <a:p>
            <a:pPr marL="285750" indent="-285750">
              <a:lnSpc>
                <a:spcPct val="150000"/>
              </a:lnSpc>
              <a:buFontTx/>
              <a:buChar char="-"/>
            </a:pPr>
            <a:r>
              <a:rPr lang="pl-PL" sz="1400" dirty="0">
                <a:solidFill>
                  <a:srgbClr val="193965"/>
                </a:solidFill>
                <a:cs typeface="Arial" pitchFamily="34" charset="0"/>
              </a:rPr>
              <a:t>doskonalenie i popularyzacja stosowania metod badawczych,- maksymalizacja odpowiedzialności i generowania wiedzy.</a:t>
            </a:r>
            <a:endParaRPr lang="pl-PL" sz="1200" dirty="0">
              <a:solidFill>
                <a:schemeClr val="accent2">
                  <a:lumMod val="75000"/>
                </a:schemeClr>
              </a:solidFill>
              <a:cs typeface="Arial" pitchFamily="34" charset="0"/>
            </a:endParaRPr>
          </a:p>
        </p:txBody>
      </p:sp>
      <p:sp>
        <p:nvSpPr>
          <p:cNvPr id="20" name="pole tekstowe 19"/>
          <p:cNvSpPr txBox="1"/>
          <p:nvPr/>
        </p:nvSpPr>
        <p:spPr>
          <a:xfrm>
            <a:off x="1739516" y="6397492"/>
            <a:ext cx="4932548" cy="253211"/>
          </a:xfrm>
          <a:prstGeom prst="rect">
            <a:avLst/>
          </a:prstGeom>
          <a:noFill/>
        </p:spPr>
        <p:txBody>
          <a:bodyPr wrap="square" rtlCol="0">
            <a:spAutoFit/>
          </a:bodyPr>
          <a:lstStyle/>
          <a:p>
            <a:pPr>
              <a:lnSpc>
                <a:spcPts val="1400"/>
              </a:lnSpc>
            </a:pPr>
            <a:r>
              <a:rPr lang="pl-PL" sz="900">
                <a:solidFill>
                  <a:srgbClr val="576672"/>
                </a:solidFill>
                <a:latin typeface="Arial" pitchFamily="34" charset="0"/>
                <a:cs typeface="Arial" pitchFamily="34" charset="0"/>
              </a:rPr>
              <a:t>Centrum Usług Informatycznych Politechniki Gdańskiej © 2019</a:t>
            </a:r>
            <a:endParaRPr lang="pl-PL" sz="900" dirty="0">
              <a:solidFill>
                <a:srgbClr val="576672"/>
              </a:solidFill>
              <a:latin typeface="Arial" pitchFamily="34" charset="0"/>
              <a:cs typeface="Arial" pitchFamily="34" charset="0"/>
            </a:endParaRPr>
          </a:p>
        </p:txBody>
      </p:sp>
      <p:pic>
        <p:nvPicPr>
          <p:cNvPr id="9" name="Obraz 8">
            <a:extLst>
              <a:ext uri="{FF2B5EF4-FFF2-40B4-BE49-F238E27FC236}">
                <a16:creationId xmlns:a16="http://schemas.microsoft.com/office/drawing/2014/main" id="{D3E16A77-C4D2-4B9E-B308-22DE8991C522}"/>
              </a:ext>
            </a:extLst>
          </p:cNvPr>
          <p:cNvPicPr>
            <a:picLocks noChangeAspect="1"/>
          </p:cNvPicPr>
          <p:nvPr/>
        </p:nvPicPr>
        <p:blipFill>
          <a:blip r:embed="rId2"/>
          <a:stretch>
            <a:fillRect/>
          </a:stretch>
        </p:blipFill>
        <p:spPr>
          <a:xfrm>
            <a:off x="8413186" y="294384"/>
            <a:ext cx="1895280" cy="254296"/>
          </a:xfrm>
          <a:prstGeom prst="rect">
            <a:avLst/>
          </a:prstGeom>
        </p:spPr>
      </p:pic>
      <p:pic>
        <p:nvPicPr>
          <p:cNvPr id="10" name="Grafika 9">
            <a:extLst>
              <a:ext uri="{FF2B5EF4-FFF2-40B4-BE49-F238E27FC236}">
                <a16:creationId xmlns:a16="http://schemas.microsoft.com/office/drawing/2014/main" id="{90849899-765C-4A32-B5D1-39CDB8BB3907}"/>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915276" y="6496050"/>
            <a:ext cx="2752725" cy="361950"/>
          </a:xfrm>
          <a:prstGeom prst="rect">
            <a:avLst/>
          </a:prstGeom>
        </p:spPr>
      </p:pic>
      <p:cxnSp>
        <p:nvCxnSpPr>
          <p:cNvPr id="17" name="Łącznik prosty 16">
            <a:extLst>
              <a:ext uri="{FF2B5EF4-FFF2-40B4-BE49-F238E27FC236}">
                <a16:creationId xmlns:a16="http://schemas.microsoft.com/office/drawing/2014/main" id="{45D1DC46-6FC3-4BFC-90C7-BD213A8ED424}"/>
              </a:ext>
            </a:extLst>
          </p:cNvPr>
          <p:cNvCxnSpPr/>
          <p:nvPr/>
        </p:nvCxnSpPr>
        <p:spPr>
          <a:xfrm>
            <a:off x="1883532" y="296652"/>
            <a:ext cx="0" cy="360040"/>
          </a:xfrm>
          <a:prstGeom prst="line">
            <a:avLst/>
          </a:prstGeom>
          <a:ln w="12700">
            <a:solidFill>
              <a:srgbClr val="E86524"/>
            </a:solidFill>
          </a:ln>
        </p:spPr>
        <p:style>
          <a:lnRef idx="1">
            <a:schemeClr val="accent1"/>
          </a:lnRef>
          <a:fillRef idx="0">
            <a:schemeClr val="accent1"/>
          </a:fillRef>
          <a:effectRef idx="0">
            <a:schemeClr val="accent1"/>
          </a:effectRef>
          <a:fontRef idx="minor">
            <a:schemeClr val="tx1"/>
          </a:fontRef>
        </p:style>
      </p:cxnSp>
      <p:sp>
        <p:nvSpPr>
          <p:cNvPr id="2" name="Prostokąt 1">
            <a:extLst>
              <a:ext uri="{FF2B5EF4-FFF2-40B4-BE49-F238E27FC236}">
                <a16:creationId xmlns:a16="http://schemas.microsoft.com/office/drawing/2014/main" id="{73D6B06B-E24A-47E6-B774-B83381FE1B3A}"/>
              </a:ext>
            </a:extLst>
          </p:cNvPr>
          <p:cNvSpPr/>
          <p:nvPr/>
        </p:nvSpPr>
        <p:spPr>
          <a:xfrm>
            <a:off x="2171565" y="587288"/>
            <a:ext cx="3491661" cy="351378"/>
          </a:xfrm>
          <a:prstGeom prst="rect">
            <a:avLst/>
          </a:prstGeom>
        </p:spPr>
        <p:txBody>
          <a:bodyPr wrap="none">
            <a:spAutoFit/>
          </a:bodyPr>
          <a:lstStyle/>
          <a:p>
            <a:pPr>
              <a:lnSpc>
                <a:spcPts val="1600"/>
              </a:lnSpc>
            </a:pPr>
            <a:r>
              <a:rPr lang="pl-PL" sz="3200" b="1" dirty="0">
                <a:solidFill>
                  <a:srgbClr val="193965"/>
                </a:solidFill>
                <a:highlight>
                  <a:srgbClr val="00FF00"/>
                </a:highlight>
                <a:latin typeface="Ubuntu" pitchFamily="34" charset="0"/>
                <a:cs typeface="Arial" pitchFamily="34" charset="0"/>
              </a:rPr>
              <a:t>Szanse i możliwości</a:t>
            </a:r>
            <a:endParaRPr lang="pl-PL" b="1" dirty="0">
              <a:solidFill>
                <a:srgbClr val="193965"/>
              </a:solidFill>
              <a:highlight>
                <a:srgbClr val="00FF00"/>
              </a:highlight>
              <a:latin typeface="Arial" pitchFamily="34" charset="0"/>
              <a:cs typeface="Arial" pitchFamily="34" charset="0"/>
            </a:endParaRPr>
          </a:p>
        </p:txBody>
      </p:sp>
    </p:spTree>
    <p:extLst>
      <p:ext uri="{BB962C8B-B14F-4D97-AF65-F5344CB8AC3E}">
        <p14:creationId xmlns:p14="http://schemas.microsoft.com/office/powerpoint/2010/main" val="12313291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pole tekstowe 15"/>
          <p:cNvSpPr txBox="1"/>
          <p:nvPr/>
        </p:nvSpPr>
        <p:spPr>
          <a:xfrm>
            <a:off x="1758887" y="1175427"/>
            <a:ext cx="8386464" cy="4583242"/>
          </a:xfrm>
          <a:prstGeom prst="rect">
            <a:avLst/>
          </a:prstGeom>
          <a:noFill/>
        </p:spPr>
        <p:txBody>
          <a:bodyPr wrap="square" rtlCol="0">
            <a:spAutoFit/>
          </a:bodyPr>
          <a:lstStyle/>
          <a:p>
            <a:pPr marL="285750" indent="-285750">
              <a:lnSpc>
                <a:spcPct val="150000"/>
              </a:lnSpc>
              <a:buFontTx/>
              <a:buChar char="-"/>
            </a:pPr>
            <a:r>
              <a:rPr lang="pl-PL" sz="1400" dirty="0">
                <a:solidFill>
                  <a:srgbClr val="193965"/>
                </a:solidFill>
                <a:cs typeface="Arial" pitchFamily="34" charset="0"/>
              </a:rPr>
              <a:t>możliwość „przywłaszczenia sobie” danych, ich niewłaściwego cytowania lub w ogóle niepodania informacji o autorze,</a:t>
            </a:r>
          </a:p>
          <a:p>
            <a:pPr marL="285750" indent="-285750">
              <a:lnSpc>
                <a:spcPct val="150000"/>
              </a:lnSpc>
              <a:buFontTx/>
              <a:buChar char="-"/>
            </a:pPr>
            <a:r>
              <a:rPr lang="pl-PL" sz="1400" dirty="0">
                <a:solidFill>
                  <a:srgbClr val="193965"/>
                </a:solidFill>
                <a:cs typeface="Arial" pitchFamily="34" charset="0"/>
              </a:rPr>
              <a:t>obawy niektórych grup interesariuszy dotyczące utraty status quo lub obawy przed utratą udziału w rynku,</a:t>
            </a:r>
          </a:p>
          <a:p>
            <a:pPr marL="285750" indent="-285750">
              <a:lnSpc>
                <a:spcPct val="150000"/>
              </a:lnSpc>
              <a:buFontTx/>
              <a:buChar char="-"/>
            </a:pPr>
            <a:r>
              <a:rPr lang="pl-PL" sz="1400" dirty="0">
                <a:solidFill>
                  <a:srgbClr val="193965"/>
                </a:solidFill>
                <a:cs typeface="Arial" pitchFamily="34" charset="0"/>
              </a:rPr>
              <a:t>niechęć do bezpłatnego udostępniania danych, zwłaszcza gdy uzyskanie informacji wiązało się z poniesieniem znacznych wydatków,</a:t>
            </a:r>
          </a:p>
          <a:p>
            <a:pPr marL="285750" indent="-285750">
              <a:lnSpc>
                <a:spcPct val="150000"/>
              </a:lnSpc>
              <a:buFontTx/>
              <a:buChar char="-"/>
            </a:pPr>
            <a:r>
              <a:rPr lang="pl-PL" sz="1400" dirty="0">
                <a:solidFill>
                  <a:srgbClr val="193965"/>
                </a:solidFill>
                <a:cs typeface="Arial" pitchFamily="34" charset="0"/>
              </a:rPr>
              <a:t>zmniejszenie znaczenia firm specjalizujących się w komercyjnym zbieraniu i analizie informacji,</a:t>
            </a:r>
          </a:p>
          <a:p>
            <a:pPr marL="285750" indent="-285750">
              <a:lnSpc>
                <a:spcPct val="150000"/>
              </a:lnSpc>
              <a:buFontTx/>
              <a:buChar char="-"/>
            </a:pPr>
            <a:r>
              <a:rPr lang="pl-PL" sz="1400" dirty="0">
                <a:solidFill>
                  <a:srgbClr val="193965"/>
                </a:solidFill>
                <a:cs typeface="Arial" pitchFamily="34" charset="0"/>
              </a:rPr>
              <a:t>obawa przed dostępem do danych przedsiębiorstwa przez agencje rządowe i administrację podatkową,- problemy związane z patentowaniem wynalazków i odkryć naukowych - wcześniejsze udostępnienie informacji może zaszkodzić procesowi patentowania,</a:t>
            </a:r>
          </a:p>
          <a:p>
            <a:pPr marL="285750" indent="-285750">
              <a:lnSpc>
                <a:spcPct val="150000"/>
              </a:lnSpc>
              <a:buFontTx/>
              <a:buChar char="-"/>
            </a:pPr>
            <a:r>
              <a:rPr lang="pl-PL" sz="1400" dirty="0">
                <a:solidFill>
                  <a:srgbClr val="193965"/>
                </a:solidFill>
                <a:cs typeface="Arial" pitchFamily="34" charset="0"/>
              </a:rPr>
              <a:t>zobowiązania umowne mogą zabraniać udostępniania danych,</a:t>
            </a:r>
          </a:p>
          <a:p>
            <a:pPr marL="285750" indent="-285750">
              <a:lnSpc>
                <a:spcPct val="150000"/>
              </a:lnSpc>
              <a:buFontTx/>
              <a:buChar char="-"/>
            </a:pPr>
            <a:r>
              <a:rPr lang="pl-PL" sz="1400" dirty="0">
                <a:solidFill>
                  <a:srgbClr val="193965"/>
                </a:solidFill>
                <a:cs typeface="Arial" pitchFamily="34" charset="0"/>
              </a:rPr>
              <a:t>bardzo złożony cykl wartości danych w ekonomii - dane mogą zostać wykorzystane do niewłaściwych lub nieodpowiednich celów,</a:t>
            </a:r>
          </a:p>
          <a:p>
            <a:pPr marL="285750" indent="-285750">
              <a:lnSpc>
                <a:spcPct val="150000"/>
              </a:lnSpc>
              <a:buFontTx/>
              <a:buChar char="-"/>
            </a:pPr>
            <a:r>
              <a:rPr lang="pl-PL" sz="1400" dirty="0">
                <a:solidFill>
                  <a:srgbClr val="193965"/>
                </a:solidFill>
                <a:cs typeface="Arial" pitchFamily="34" charset="0"/>
              </a:rPr>
              <a:t>trudności z generowaniem danych jakościowych i obawy dotyczące udostępniania danych, zanim badacz / badacze mieli okazję je opublikować.</a:t>
            </a:r>
            <a:endParaRPr lang="pl-PL" sz="1200" dirty="0">
              <a:solidFill>
                <a:schemeClr val="accent2">
                  <a:lumMod val="75000"/>
                </a:schemeClr>
              </a:solidFill>
              <a:cs typeface="Arial" pitchFamily="34" charset="0"/>
            </a:endParaRPr>
          </a:p>
        </p:txBody>
      </p:sp>
      <p:sp>
        <p:nvSpPr>
          <p:cNvPr id="20" name="pole tekstowe 19"/>
          <p:cNvSpPr txBox="1"/>
          <p:nvPr/>
        </p:nvSpPr>
        <p:spPr>
          <a:xfrm>
            <a:off x="1739516" y="6397492"/>
            <a:ext cx="4932548" cy="253211"/>
          </a:xfrm>
          <a:prstGeom prst="rect">
            <a:avLst/>
          </a:prstGeom>
          <a:noFill/>
        </p:spPr>
        <p:txBody>
          <a:bodyPr wrap="square" rtlCol="0">
            <a:spAutoFit/>
          </a:bodyPr>
          <a:lstStyle/>
          <a:p>
            <a:pPr>
              <a:lnSpc>
                <a:spcPts val="1400"/>
              </a:lnSpc>
            </a:pPr>
            <a:r>
              <a:rPr lang="pl-PL" sz="900">
                <a:solidFill>
                  <a:srgbClr val="576672"/>
                </a:solidFill>
                <a:latin typeface="Arial" pitchFamily="34" charset="0"/>
                <a:cs typeface="Arial" pitchFamily="34" charset="0"/>
              </a:rPr>
              <a:t>Centrum Usług Informatycznych Politechniki Gdańskiej © 2019</a:t>
            </a:r>
            <a:endParaRPr lang="pl-PL" sz="900" dirty="0">
              <a:solidFill>
                <a:srgbClr val="576672"/>
              </a:solidFill>
              <a:latin typeface="Arial" pitchFamily="34" charset="0"/>
              <a:cs typeface="Arial" pitchFamily="34" charset="0"/>
            </a:endParaRPr>
          </a:p>
        </p:txBody>
      </p:sp>
      <p:pic>
        <p:nvPicPr>
          <p:cNvPr id="9" name="Obraz 8">
            <a:extLst>
              <a:ext uri="{FF2B5EF4-FFF2-40B4-BE49-F238E27FC236}">
                <a16:creationId xmlns:a16="http://schemas.microsoft.com/office/drawing/2014/main" id="{D3E16A77-C4D2-4B9E-B308-22DE8991C522}"/>
              </a:ext>
            </a:extLst>
          </p:cNvPr>
          <p:cNvPicPr>
            <a:picLocks noChangeAspect="1"/>
          </p:cNvPicPr>
          <p:nvPr/>
        </p:nvPicPr>
        <p:blipFill>
          <a:blip r:embed="rId2"/>
          <a:stretch>
            <a:fillRect/>
          </a:stretch>
        </p:blipFill>
        <p:spPr>
          <a:xfrm>
            <a:off x="8413186" y="294384"/>
            <a:ext cx="1895280" cy="254296"/>
          </a:xfrm>
          <a:prstGeom prst="rect">
            <a:avLst/>
          </a:prstGeom>
        </p:spPr>
      </p:pic>
      <p:pic>
        <p:nvPicPr>
          <p:cNvPr id="10" name="Grafika 9">
            <a:extLst>
              <a:ext uri="{FF2B5EF4-FFF2-40B4-BE49-F238E27FC236}">
                <a16:creationId xmlns:a16="http://schemas.microsoft.com/office/drawing/2014/main" id="{90849899-765C-4A32-B5D1-39CDB8BB3907}"/>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915276" y="6496050"/>
            <a:ext cx="2752725" cy="361950"/>
          </a:xfrm>
          <a:prstGeom prst="rect">
            <a:avLst/>
          </a:prstGeom>
        </p:spPr>
      </p:pic>
      <p:cxnSp>
        <p:nvCxnSpPr>
          <p:cNvPr id="17" name="Łącznik prosty 16">
            <a:extLst>
              <a:ext uri="{FF2B5EF4-FFF2-40B4-BE49-F238E27FC236}">
                <a16:creationId xmlns:a16="http://schemas.microsoft.com/office/drawing/2014/main" id="{45D1DC46-6FC3-4BFC-90C7-BD213A8ED424}"/>
              </a:ext>
            </a:extLst>
          </p:cNvPr>
          <p:cNvCxnSpPr/>
          <p:nvPr/>
        </p:nvCxnSpPr>
        <p:spPr>
          <a:xfrm>
            <a:off x="1883532" y="296652"/>
            <a:ext cx="0" cy="360040"/>
          </a:xfrm>
          <a:prstGeom prst="line">
            <a:avLst/>
          </a:prstGeom>
          <a:ln w="12700">
            <a:solidFill>
              <a:srgbClr val="E86524"/>
            </a:solidFill>
          </a:ln>
        </p:spPr>
        <p:style>
          <a:lnRef idx="1">
            <a:schemeClr val="accent1"/>
          </a:lnRef>
          <a:fillRef idx="0">
            <a:schemeClr val="accent1"/>
          </a:fillRef>
          <a:effectRef idx="0">
            <a:schemeClr val="accent1"/>
          </a:effectRef>
          <a:fontRef idx="minor">
            <a:schemeClr val="tx1"/>
          </a:fontRef>
        </p:style>
      </p:cxnSp>
      <p:sp>
        <p:nvSpPr>
          <p:cNvPr id="2" name="Prostokąt 1">
            <a:extLst>
              <a:ext uri="{FF2B5EF4-FFF2-40B4-BE49-F238E27FC236}">
                <a16:creationId xmlns:a16="http://schemas.microsoft.com/office/drawing/2014/main" id="{73D6B06B-E24A-47E6-B774-B83381FE1B3A}"/>
              </a:ext>
            </a:extLst>
          </p:cNvPr>
          <p:cNvSpPr/>
          <p:nvPr/>
        </p:nvSpPr>
        <p:spPr>
          <a:xfrm>
            <a:off x="2171564" y="587289"/>
            <a:ext cx="3721660" cy="339645"/>
          </a:xfrm>
          <a:prstGeom prst="rect">
            <a:avLst/>
          </a:prstGeom>
        </p:spPr>
        <p:txBody>
          <a:bodyPr wrap="none">
            <a:spAutoFit/>
          </a:bodyPr>
          <a:lstStyle/>
          <a:p>
            <a:pPr>
              <a:lnSpc>
                <a:spcPts val="1600"/>
              </a:lnSpc>
            </a:pPr>
            <a:r>
              <a:rPr lang="pl-PL" sz="3200" b="1" dirty="0">
                <a:solidFill>
                  <a:srgbClr val="193965"/>
                </a:solidFill>
                <a:highlight>
                  <a:srgbClr val="E31B23"/>
                </a:highlight>
                <a:latin typeface="Arial" pitchFamily="34" charset="0"/>
                <a:cs typeface="Arial" pitchFamily="34" charset="0"/>
              </a:rPr>
              <a:t>Wady i zagrożenia</a:t>
            </a:r>
            <a:endParaRPr lang="pl-PL" b="1" dirty="0">
              <a:solidFill>
                <a:srgbClr val="193965"/>
              </a:solidFill>
              <a:highlight>
                <a:srgbClr val="E31B23"/>
              </a:highlight>
              <a:latin typeface="Arial" pitchFamily="34" charset="0"/>
              <a:cs typeface="Arial" pitchFamily="34" charset="0"/>
            </a:endParaRPr>
          </a:p>
        </p:txBody>
      </p:sp>
    </p:spTree>
    <p:extLst>
      <p:ext uri="{BB962C8B-B14F-4D97-AF65-F5344CB8AC3E}">
        <p14:creationId xmlns:p14="http://schemas.microsoft.com/office/powerpoint/2010/main" val="7679095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pole tekstowe 15"/>
          <p:cNvSpPr txBox="1"/>
          <p:nvPr/>
        </p:nvSpPr>
        <p:spPr>
          <a:xfrm>
            <a:off x="1881908" y="1448780"/>
            <a:ext cx="8386464" cy="4116768"/>
          </a:xfrm>
          <a:prstGeom prst="rect">
            <a:avLst/>
          </a:prstGeom>
          <a:noFill/>
        </p:spPr>
        <p:txBody>
          <a:bodyPr wrap="square" rtlCol="0">
            <a:spAutoFit/>
          </a:bodyPr>
          <a:lstStyle/>
          <a:p>
            <a:pPr>
              <a:lnSpc>
                <a:spcPct val="150000"/>
              </a:lnSpc>
            </a:pPr>
            <a:r>
              <a:rPr lang="pl-PL" sz="1600" dirty="0">
                <a:solidFill>
                  <a:srgbClr val="193965"/>
                </a:solidFill>
                <a:cs typeface="Arial" pitchFamily="34" charset="0"/>
              </a:rPr>
              <a:t>Art. 68. Obowiązek udostępniania sprawozdań</a:t>
            </a:r>
          </a:p>
          <a:p>
            <a:pPr>
              <a:lnSpc>
                <a:spcPct val="150000"/>
              </a:lnSpc>
            </a:pPr>
            <a:r>
              <a:rPr lang="pl-PL" sz="1600" dirty="0">
                <a:solidFill>
                  <a:srgbClr val="193965"/>
                </a:solidFill>
                <a:cs typeface="Arial" pitchFamily="34" charset="0"/>
              </a:rPr>
              <a:t>Dz.U.2021.0.217 </a:t>
            </a:r>
            <a:r>
              <a:rPr lang="pl-PL" sz="1600" dirty="0" err="1">
                <a:solidFill>
                  <a:srgbClr val="193965"/>
                </a:solidFill>
                <a:cs typeface="Arial" pitchFamily="34" charset="0"/>
              </a:rPr>
              <a:t>t.j</a:t>
            </a:r>
            <a:r>
              <a:rPr lang="pl-PL" sz="1600" dirty="0">
                <a:solidFill>
                  <a:srgbClr val="193965"/>
                </a:solidFill>
                <a:cs typeface="Arial" pitchFamily="34" charset="0"/>
              </a:rPr>
              <a:t>. - Ustawa z dnia 29 września 1994 r. o rachunkowości</a:t>
            </a:r>
          </a:p>
          <a:p>
            <a:pPr>
              <a:lnSpc>
                <a:spcPct val="150000"/>
              </a:lnSpc>
            </a:pPr>
            <a:endParaRPr lang="pl-PL" sz="1600" dirty="0">
              <a:solidFill>
                <a:srgbClr val="193965"/>
              </a:solidFill>
              <a:cs typeface="Arial" pitchFamily="34" charset="0"/>
            </a:endParaRPr>
          </a:p>
          <a:p>
            <a:pPr>
              <a:lnSpc>
                <a:spcPct val="150000"/>
              </a:lnSpc>
            </a:pPr>
            <a:r>
              <a:rPr lang="pl-PL" sz="1600" i="1" dirty="0">
                <a:solidFill>
                  <a:srgbClr val="193965"/>
                </a:solidFill>
                <a:cs typeface="Arial" pitchFamily="34" charset="0"/>
              </a:rPr>
              <a:t>Spółki z ograniczoną odpowiedzialnością, towarzystwa ubezpieczeń wzajemnych, towarzystwa reasekuracji wzajemnej, spółki akcyjne oraz spółdzielnie są obowiązane do udostępnienia wspólnikom, akcjonariuszom lub członkom rocznego sprawozdania finansowego i sprawozdania z działalności jednostki, a jeżeli sprawozdanie finansowe podlega obowiązkowi badania - także sprawozdania z badania - najpóźniej na 15 dni przed zgromadzeniem wspólników, walnym zgromadzeniem akcjonariuszy lub walnym zgromadzeniem członków albo przedstawicieli członków spółdzielni. Spółka akcyjna udostępnia ponadto akcjonariuszom sprawozdanie rady nadzorczej lub komisji rewizyjnej albo organu administrującego.</a:t>
            </a:r>
          </a:p>
        </p:txBody>
      </p:sp>
      <p:sp>
        <p:nvSpPr>
          <p:cNvPr id="20" name="pole tekstowe 19"/>
          <p:cNvSpPr txBox="1"/>
          <p:nvPr/>
        </p:nvSpPr>
        <p:spPr>
          <a:xfrm>
            <a:off x="1739516" y="6397492"/>
            <a:ext cx="4932548" cy="253211"/>
          </a:xfrm>
          <a:prstGeom prst="rect">
            <a:avLst/>
          </a:prstGeom>
          <a:noFill/>
        </p:spPr>
        <p:txBody>
          <a:bodyPr wrap="square" rtlCol="0">
            <a:spAutoFit/>
          </a:bodyPr>
          <a:lstStyle/>
          <a:p>
            <a:pPr>
              <a:lnSpc>
                <a:spcPts val="1400"/>
              </a:lnSpc>
            </a:pPr>
            <a:r>
              <a:rPr lang="pl-PL" sz="900">
                <a:solidFill>
                  <a:srgbClr val="576672"/>
                </a:solidFill>
                <a:latin typeface="Arial" pitchFamily="34" charset="0"/>
                <a:cs typeface="Arial" pitchFamily="34" charset="0"/>
              </a:rPr>
              <a:t>Centrum Usług Informatycznych Politechniki Gdańskiej © 2019</a:t>
            </a:r>
            <a:endParaRPr lang="pl-PL" sz="900" dirty="0">
              <a:solidFill>
                <a:srgbClr val="576672"/>
              </a:solidFill>
              <a:latin typeface="Arial" pitchFamily="34" charset="0"/>
              <a:cs typeface="Arial" pitchFamily="34" charset="0"/>
            </a:endParaRPr>
          </a:p>
        </p:txBody>
      </p:sp>
      <p:pic>
        <p:nvPicPr>
          <p:cNvPr id="9" name="Obraz 8">
            <a:extLst>
              <a:ext uri="{FF2B5EF4-FFF2-40B4-BE49-F238E27FC236}">
                <a16:creationId xmlns:a16="http://schemas.microsoft.com/office/drawing/2014/main" id="{D3E16A77-C4D2-4B9E-B308-22DE8991C522}"/>
              </a:ext>
            </a:extLst>
          </p:cNvPr>
          <p:cNvPicPr>
            <a:picLocks noChangeAspect="1"/>
          </p:cNvPicPr>
          <p:nvPr/>
        </p:nvPicPr>
        <p:blipFill>
          <a:blip r:embed="rId2"/>
          <a:stretch>
            <a:fillRect/>
          </a:stretch>
        </p:blipFill>
        <p:spPr>
          <a:xfrm>
            <a:off x="8413186" y="294384"/>
            <a:ext cx="1895280" cy="254296"/>
          </a:xfrm>
          <a:prstGeom prst="rect">
            <a:avLst/>
          </a:prstGeom>
        </p:spPr>
      </p:pic>
      <p:pic>
        <p:nvPicPr>
          <p:cNvPr id="10" name="Grafika 9">
            <a:extLst>
              <a:ext uri="{FF2B5EF4-FFF2-40B4-BE49-F238E27FC236}">
                <a16:creationId xmlns:a16="http://schemas.microsoft.com/office/drawing/2014/main" id="{90849899-765C-4A32-B5D1-39CDB8BB3907}"/>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915276" y="6496050"/>
            <a:ext cx="2752725" cy="361950"/>
          </a:xfrm>
          <a:prstGeom prst="rect">
            <a:avLst/>
          </a:prstGeom>
        </p:spPr>
      </p:pic>
      <p:cxnSp>
        <p:nvCxnSpPr>
          <p:cNvPr id="17" name="Łącznik prosty 16">
            <a:extLst>
              <a:ext uri="{FF2B5EF4-FFF2-40B4-BE49-F238E27FC236}">
                <a16:creationId xmlns:a16="http://schemas.microsoft.com/office/drawing/2014/main" id="{45D1DC46-6FC3-4BFC-90C7-BD213A8ED424}"/>
              </a:ext>
            </a:extLst>
          </p:cNvPr>
          <p:cNvCxnSpPr/>
          <p:nvPr/>
        </p:nvCxnSpPr>
        <p:spPr>
          <a:xfrm>
            <a:off x="1883532" y="296652"/>
            <a:ext cx="0" cy="360040"/>
          </a:xfrm>
          <a:prstGeom prst="line">
            <a:avLst/>
          </a:prstGeom>
          <a:ln w="12700">
            <a:solidFill>
              <a:srgbClr val="E8652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332438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pole tekstowe 19"/>
          <p:cNvSpPr txBox="1"/>
          <p:nvPr/>
        </p:nvSpPr>
        <p:spPr>
          <a:xfrm>
            <a:off x="1739516" y="6397492"/>
            <a:ext cx="4932548" cy="253211"/>
          </a:xfrm>
          <a:prstGeom prst="rect">
            <a:avLst/>
          </a:prstGeom>
          <a:noFill/>
        </p:spPr>
        <p:txBody>
          <a:bodyPr wrap="square" rtlCol="0">
            <a:spAutoFit/>
          </a:bodyPr>
          <a:lstStyle/>
          <a:p>
            <a:pPr>
              <a:lnSpc>
                <a:spcPts val="1400"/>
              </a:lnSpc>
            </a:pPr>
            <a:r>
              <a:rPr lang="pl-PL" sz="900">
                <a:solidFill>
                  <a:srgbClr val="576672"/>
                </a:solidFill>
                <a:latin typeface="Arial" pitchFamily="34" charset="0"/>
                <a:cs typeface="Arial" pitchFamily="34" charset="0"/>
              </a:rPr>
              <a:t>Centrum Usług Informatycznych Politechniki Gdańskiej © 2019</a:t>
            </a:r>
            <a:endParaRPr lang="pl-PL" sz="900" dirty="0">
              <a:solidFill>
                <a:srgbClr val="576672"/>
              </a:solidFill>
              <a:latin typeface="Arial" pitchFamily="34" charset="0"/>
              <a:cs typeface="Arial" pitchFamily="34" charset="0"/>
            </a:endParaRPr>
          </a:p>
        </p:txBody>
      </p:sp>
      <p:pic>
        <p:nvPicPr>
          <p:cNvPr id="9" name="Obraz 8">
            <a:extLst>
              <a:ext uri="{FF2B5EF4-FFF2-40B4-BE49-F238E27FC236}">
                <a16:creationId xmlns:a16="http://schemas.microsoft.com/office/drawing/2014/main" id="{D3E16A77-C4D2-4B9E-B308-22DE8991C522}"/>
              </a:ext>
            </a:extLst>
          </p:cNvPr>
          <p:cNvPicPr>
            <a:picLocks noChangeAspect="1"/>
          </p:cNvPicPr>
          <p:nvPr/>
        </p:nvPicPr>
        <p:blipFill>
          <a:blip r:embed="rId2"/>
          <a:stretch>
            <a:fillRect/>
          </a:stretch>
        </p:blipFill>
        <p:spPr>
          <a:xfrm>
            <a:off x="8413186" y="294384"/>
            <a:ext cx="1895280" cy="254296"/>
          </a:xfrm>
          <a:prstGeom prst="rect">
            <a:avLst/>
          </a:prstGeom>
        </p:spPr>
      </p:pic>
      <p:pic>
        <p:nvPicPr>
          <p:cNvPr id="10" name="Grafika 9">
            <a:extLst>
              <a:ext uri="{FF2B5EF4-FFF2-40B4-BE49-F238E27FC236}">
                <a16:creationId xmlns:a16="http://schemas.microsoft.com/office/drawing/2014/main" id="{90849899-765C-4A32-B5D1-39CDB8BB3907}"/>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915276" y="6496050"/>
            <a:ext cx="2752725" cy="361950"/>
          </a:xfrm>
          <a:prstGeom prst="rect">
            <a:avLst/>
          </a:prstGeom>
        </p:spPr>
      </p:pic>
      <p:cxnSp>
        <p:nvCxnSpPr>
          <p:cNvPr id="17" name="Łącznik prosty 16">
            <a:extLst>
              <a:ext uri="{FF2B5EF4-FFF2-40B4-BE49-F238E27FC236}">
                <a16:creationId xmlns:a16="http://schemas.microsoft.com/office/drawing/2014/main" id="{45D1DC46-6FC3-4BFC-90C7-BD213A8ED424}"/>
              </a:ext>
            </a:extLst>
          </p:cNvPr>
          <p:cNvCxnSpPr/>
          <p:nvPr/>
        </p:nvCxnSpPr>
        <p:spPr>
          <a:xfrm>
            <a:off x="1883532" y="296652"/>
            <a:ext cx="0" cy="360040"/>
          </a:xfrm>
          <a:prstGeom prst="line">
            <a:avLst/>
          </a:prstGeom>
          <a:ln w="12700">
            <a:solidFill>
              <a:srgbClr val="E86524"/>
            </a:solidFill>
          </a:ln>
        </p:spPr>
        <p:style>
          <a:lnRef idx="1">
            <a:schemeClr val="accent1"/>
          </a:lnRef>
          <a:fillRef idx="0">
            <a:schemeClr val="accent1"/>
          </a:fillRef>
          <a:effectRef idx="0">
            <a:schemeClr val="accent1"/>
          </a:effectRef>
          <a:fontRef idx="minor">
            <a:schemeClr val="tx1"/>
          </a:fontRef>
        </p:style>
      </p:cxnSp>
      <p:pic>
        <p:nvPicPr>
          <p:cNvPr id="2" name="Obraz 1">
            <a:extLst>
              <a:ext uri="{FF2B5EF4-FFF2-40B4-BE49-F238E27FC236}">
                <a16:creationId xmlns:a16="http://schemas.microsoft.com/office/drawing/2014/main" id="{3855E510-A6A3-425C-93F0-CDF2606429BC}"/>
              </a:ext>
            </a:extLst>
          </p:cNvPr>
          <p:cNvPicPr>
            <a:picLocks noChangeAspect="1"/>
          </p:cNvPicPr>
          <p:nvPr/>
        </p:nvPicPr>
        <p:blipFill>
          <a:blip r:embed="rId5"/>
          <a:stretch>
            <a:fillRect/>
          </a:stretch>
        </p:blipFill>
        <p:spPr>
          <a:xfrm>
            <a:off x="2243573" y="296652"/>
            <a:ext cx="4236443" cy="2376264"/>
          </a:xfrm>
          <a:prstGeom prst="rect">
            <a:avLst/>
          </a:prstGeom>
        </p:spPr>
      </p:pic>
      <p:pic>
        <p:nvPicPr>
          <p:cNvPr id="3" name="Obraz 2">
            <a:extLst>
              <a:ext uri="{FF2B5EF4-FFF2-40B4-BE49-F238E27FC236}">
                <a16:creationId xmlns:a16="http://schemas.microsoft.com/office/drawing/2014/main" id="{4E447280-3894-40C6-B133-B7416FFA97B5}"/>
              </a:ext>
            </a:extLst>
          </p:cNvPr>
          <p:cNvPicPr>
            <a:picLocks noChangeAspect="1"/>
          </p:cNvPicPr>
          <p:nvPr/>
        </p:nvPicPr>
        <p:blipFill>
          <a:blip r:embed="rId6"/>
          <a:stretch>
            <a:fillRect/>
          </a:stretch>
        </p:blipFill>
        <p:spPr>
          <a:xfrm>
            <a:off x="4725866" y="2226711"/>
            <a:ext cx="5472100" cy="2308493"/>
          </a:xfrm>
          <a:prstGeom prst="rect">
            <a:avLst/>
          </a:prstGeom>
        </p:spPr>
      </p:pic>
      <p:pic>
        <p:nvPicPr>
          <p:cNvPr id="4" name="Obraz 3">
            <a:extLst>
              <a:ext uri="{FF2B5EF4-FFF2-40B4-BE49-F238E27FC236}">
                <a16:creationId xmlns:a16="http://schemas.microsoft.com/office/drawing/2014/main" id="{0C88C72E-8630-48CD-BF63-623EEC5C433E}"/>
              </a:ext>
            </a:extLst>
          </p:cNvPr>
          <p:cNvPicPr>
            <a:picLocks noChangeAspect="1"/>
          </p:cNvPicPr>
          <p:nvPr/>
        </p:nvPicPr>
        <p:blipFill>
          <a:blip r:embed="rId7"/>
          <a:stretch>
            <a:fillRect/>
          </a:stretch>
        </p:blipFill>
        <p:spPr>
          <a:xfrm>
            <a:off x="1883532" y="4346788"/>
            <a:ext cx="5112568" cy="2415367"/>
          </a:xfrm>
          <a:prstGeom prst="rect">
            <a:avLst/>
          </a:prstGeom>
        </p:spPr>
      </p:pic>
    </p:spTree>
    <p:extLst>
      <p:ext uri="{BB962C8B-B14F-4D97-AF65-F5344CB8AC3E}">
        <p14:creationId xmlns:p14="http://schemas.microsoft.com/office/powerpoint/2010/main" val="36416288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pole tekstowe 19"/>
          <p:cNvSpPr txBox="1"/>
          <p:nvPr/>
        </p:nvSpPr>
        <p:spPr>
          <a:xfrm>
            <a:off x="1739516" y="6397492"/>
            <a:ext cx="4932548" cy="253211"/>
          </a:xfrm>
          <a:prstGeom prst="rect">
            <a:avLst/>
          </a:prstGeom>
          <a:noFill/>
        </p:spPr>
        <p:txBody>
          <a:bodyPr wrap="square" rtlCol="0">
            <a:spAutoFit/>
          </a:bodyPr>
          <a:lstStyle/>
          <a:p>
            <a:pPr>
              <a:lnSpc>
                <a:spcPts val="1400"/>
              </a:lnSpc>
            </a:pPr>
            <a:r>
              <a:rPr lang="pl-PL" sz="900">
                <a:solidFill>
                  <a:srgbClr val="576672"/>
                </a:solidFill>
                <a:latin typeface="Arial" pitchFamily="34" charset="0"/>
                <a:cs typeface="Arial" pitchFamily="34" charset="0"/>
              </a:rPr>
              <a:t>Centrum Usług Informatycznych Politechniki Gdańskiej © 2019</a:t>
            </a:r>
            <a:endParaRPr lang="pl-PL" sz="900" dirty="0">
              <a:solidFill>
                <a:srgbClr val="576672"/>
              </a:solidFill>
              <a:latin typeface="Arial" pitchFamily="34" charset="0"/>
              <a:cs typeface="Arial" pitchFamily="34" charset="0"/>
            </a:endParaRPr>
          </a:p>
        </p:txBody>
      </p:sp>
      <p:pic>
        <p:nvPicPr>
          <p:cNvPr id="9" name="Obraz 8">
            <a:extLst>
              <a:ext uri="{FF2B5EF4-FFF2-40B4-BE49-F238E27FC236}">
                <a16:creationId xmlns:a16="http://schemas.microsoft.com/office/drawing/2014/main" id="{D3E16A77-C4D2-4B9E-B308-22DE8991C522}"/>
              </a:ext>
            </a:extLst>
          </p:cNvPr>
          <p:cNvPicPr>
            <a:picLocks noChangeAspect="1"/>
          </p:cNvPicPr>
          <p:nvPr/>
        </p:nvPicPr>
        <p:blipFill>
          <a:blip r:embed="rId2"/>
          <a:stretch>
            <a:fillRect/>
          </a:stretch>
        </p:blipFill>
        <p:spPr>
          <a:xfrm>
            <a:off x="8413186" y="294384"/>
            <a:ext cx="1895280" cy="254296"/>
          </a:xfrm>
          <a:prstGeom prst="rect">
            <a:avLst/>
          </a:prstGeom>
        </p:spPr>
      </p:pic>
      <p:pic>
        <p:nvPicPr>
          <p:cNvPr id="10" name="Grafika 9">
            <a:extLst>
              <a:ext uri="{FF2B5EF4-FFF2-40B4-BE49-F238E27FC236}">
                <a16:creationId xmlns:a16="http://schemas.microsoft.com/office/drawing/2014/main" id="{90849899-765C-4A32-B5D1-39CDB8BB3907}"/>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915276" y="6496050"/>
            <a:ext cx="2752725" cy="361950"/>
          </a:xfrm>
          <a:prstGeom prst="rect">
            <a:avLst/>
          </a:prstGeom>
        </p:spPr>
      </p:pic>
      <p:cxnSp>
        <p:nvCxnSpPr>
          <p:cNvPr id="17" name="Łącznik prosty 16">
            <a:extLst>
              <a:ext uri="{FF2B5EF4-FFF2-40B4-BE49-F238E27FC236}">
                <a16:creationId xmlns:a16="http://schemas.microsoft.com/office/drawing/2014/main" id="{45D1DC46-6FC3-4BFC-90C7-BD213A8ED424}"/>
              </a:ext>
            </a:extLst>
          </p:cNvPr>
          <p:cNvCxnSpPr/>
          <p:nvPr/>
        </p:nvCxnSpPr>
        <p:spPr>
          <a:xfrm>
            <a:off x="1883532" y="296652"/>
            <a:ext cx="0" cy="360040"/>
          </a:xfrm>
          <a:prstGeom prst="line">
            <a:avLst/>
          </a:prstGeom>
          <a:ln w="12700">
            <a:solidFill>
              <a:srgbClr val="E86524"/>
            </a:solidFill>
          </a:ln>
        </p:spPr>
        <p:style>
          <a:lnRef idx="1">
            <a:schemeClr val="accent1"/>
          </a:lnRef>
          <a:fillRef idx="0">
            <a:schemeClr val="accent1"/>
          </a:fillRef>
          <a:effectRef idx="0">
            <a:schemeClr val="accent1"/>
          </a:effectRef>
          <a:fontRef idx="minor">
            <a:schemeClr val="tx1"/>
          </a:fontRef>
        </p:style>
      </p:cxnSp>
      <p:pic>
        <p:nvPicPr>
          <p:cNvPr id="5" name="Obraz 4">
            <a:extLst>
              <a:ext uri="{FF2B5EF4-FFF2-40B4-BE49-F238E27FC236}">
                <a16:creationId xmlns:a16="http://schemas.microsoft.com/office/drawing/2014/main" id="{5BA419F6-791D-4403-9B3D-0805109222F6}"/>
              </a:ext>
            </a:extLst>
          </p:cNvPr>
          <p:cNvPicPr>
            <a:picLocks noChangeAspect="1"/>
          </p:cNvPicPr>
          <p:nvPr/>
        </p:nvPicPr>
        <p:blipFill>
          <a:blip r:embed="rId5"/>
          <a:stretch>
            <a:fillRect/>
          </a:stretch>
        </p:blipFill>
        <p:spPr>
          <a:xfrm>
            <a:off x="2423593" y="152636"/>
            <a:ext cx="5067413" cy="5985284"/>
          </a:xfrm>
          <a:prstGeom prst="rect">
            <a:avLst/>
          </a:prstGeom>
        </p:spPr>
      </p:pic>
    </p:spTree>
    <p:extLst>
      <p:ext uri="{BB962C8B-B14F-4D97-AF65-F5344CB8AC3E}">
        <p14:creationId xmlns:p14="http://schemas.microsoft.com/office/powerpoint/2010/main" val="42110311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pole tekstowe 15"/>
          <p:cNvSpPr txBox="1"/>
          <p:nvPr/>
        </p:nvSpPr>
        <p:spPr>
          <a:xfrm>
            <a:off x="1881908" y="1448780"/>
            <a:ext cx="8386464" cy="4855432"/>
          </a:xfrm>
          <a:prstGeom prst="rect">
            <a:avLst/>
          </a:prstGeom>
          <a:noFill/>
        </p:spPr>
        <p:txBody>
          <a:bodyPr wrap="square" rtlCol="0">
            <a:spAutoFit/>
          </a:bodyPr>
          <a:lstStyle/>
          <a:p>
            <a:pPr>
              <a:lnSpc>
                <a:spcPct val="150000"/>
              </a:lnSpc>
            </a:pPr>
            <a:r>
              <a:rPr lang="pl-PL" sz="1600" dirty="0">
                <a:solidFill>
                  <a:srgbClr val="193965"/>
                </a:solidFill>
                <a:cs typeface="Arial" pitchFamily="34" charset="0"/>
              </a:rPr>
              <a:t>Firmy często korzystają również z baz danych, które ze względu na swoją specyfikę można podzielić na następujące repozytoria:</a:t>
            </a:r>
          </a:p>
          <a:p>
            <a:pPr lvl="1">
              <a:lnSpc>
                <a:spcPct val="150000"/>
              </a:lnSpc>
            </a:pPr>
            <a:r>
              <a:rPr lang="pl-PL" sz="1600" dirty="0">
                <a:solidFill>
                  <a:srgbClr val="193965"/>
                </a:solidFill>
                <a:cs typeface="Arial" pitchFamily="34" charset="0"/>
              </a:rPr>
              <a:t>• </a:t>
            </a:r>
            <a:r>
              <a:rPr lang="pl-PL" sz="1600" dirty="0">
                <a:solidFill>
                  <a:schemeClr val="accent2">
                    <a:lumMod val="75000"/>
                  </a:schemeClr>
                </a:solidFill>
                <a:cs typeface="Arial" pitchFamily="34" charset="0"/>
              </a:rPr>
              <a:t>instytucjonalne / krajowe: </a:t>
            </a:r>
            <a:r>
              <a:rPr lang="pl-PL" sz="1600" dirty="0">
                <a:solidFill>
                  <a:srgbClr val="193965"/>
                </a:solidFill>
                <a:cs typeface="Arial" pitchFamily="34" charset="0"/>
              </a:rPr>
              <a:t>np. Główny Urząd Statystyczny, Europejski Urząd Statystyczny (EUROSTAT), banki centralne, archiwizacja danych i usługi sieciowe (wielodomenowy portal naukowy Holandii stworzony przez koalicję naukowych organizacji rządowych tego kraju),</a:t>
            </a:r>
          </a:p>
          <a:p>
            <a:pPr lvl="1">
              <a:lnSpc>
                <a:spcPct val="150000"/>
              </a:lnSpc>
            </a:pPr>
            <a:r>
              <a:rPr lang="pl-PL" sz="1600" dirty="0">
                <a:solidFill>
                  <a:srgbClr val="193965"/>
                </a:solidFill>
                <a:cs typeface="Arial" pitchFamily="34" charset="0"/>
              </a:rPr>
              <a:t>• </a:t>
            </a:r>
            <a:r>
              <a:rPr lang="pl-PL" sz="1600" dirty="0">
                <a:solidFill>
                  <a:schemeClr val="accent2">
                    <a:lumMod val="75000"/>
                  </a:schemeClr>
                </a:solidFill>
                <a:cs typeface="Arial" pitchFamily="34" charset="0"/>
              </a:rPr>
              <a:t>tematyczne: </a:t>
            </a:r>
            <a:r>
              <a:rPr lang="pl-PL" sz="1600" dirty="0">
                <a:solidFill>
                  <a:srgbClr val="193965"/>
                </a:solidFill>
                <a:cs typeface="Arial" pitchFamily="34" charset="0"/>
              </a:rPr>
              <a:t>np. UK Data Archive (repozytorium danych z nauk społecznych i humanistycznych), </a:t>
            </a:r>
            <a:r>
              <a:rPr lang="pl-PL" sz="1600" dirty="0" err="1">
                <a:solidFill>
                  <a:srgbClr val="193965"/>
                </a:solidFill>
                <a:cs typeface="Arial" pitchFamily="34" charset="0"/>
              </a:rPr>
              <a:t>SeaDataNet</a:t>
            </a:r>
            <a:r>
              <a:rPr lang="pl-PL" sz="1600" dirty="0">
                <a:solidFill>
                  <a:srgbClr val="193965"/>
                </a:solidFill>
                <a:cs typeface="Arial" pitchFamily="34" charset="0"/>
              </a:rPr>
              <a:t> (międzynarodowy projekt oceanograficzny), ADS </a:t>
            </a:r>
            <a:r>
              <a:rPr lang="pl-PL" sz="1600" dirty="0" err="1">
                <a:solidFill>
                  <a:srgbClr val="193965"/>
                </a:solidFill>
                <a:cs typeface="Arial" pitchFamily="34" charset="0"/>
              </a:rPr>
              <a:t>Social</a:t>
            </a:r>
            <a:r>
              <a:rPr lang="pl-PL" sz="1600" dirty="0">
                <a:solidFill>
                  <a:srgbClr val="193965"/>
                </a:solidFill>
                <a:cs typeface="Arial" pitchFamily="34" charset="0"/>
              </a:rPr>
              <a:t> Data Archive,</a:t>
            </a:r>
          </a:p>
          <a:p>
            <a:pPr lvl="1">
              <a:lnSpc>
                <a:spcPct val="150000"/>
              </a:lnSpc>
            </a:pPr>
            <a:r>
              <a:rPr lang="pl-PL" sz="1600" dirty="0">
                <a:solidFill>
                  <a:srgbClr val="193965"/>
                </a:solidFill>
                <a:cs typeface="Arial" pitchFamily="34" charset="0"/>
              </a:rPr>
              <a:t>• </a:t>
            </a:r>
            <a:r>
              <a:rPr lang="pl-PL" sz="1600" dirty="0">
                <a:solidFill>
                  <a:schemeClr val="accent2">
                    <a:lumMod val="75000"/>
                  </a:schemeClr>
                </a:solidFill>
                <a:cs typeface="Arial" pitchFamily="34" charset="0"/>
              </a:rPr>
              <a:t>ogólne: </a:t>
            </a:r>
            <a:r>
              <a:rPr lang="pl-PL" sz="1600" dirty="0">
                <a:solidFill>
                  <a:srgbClr val="193965"/>
                </a:solidFill>
                <a:cs typeface="Arial" pitchFamily="34" charset="0"/>
              </a:rPr>
              <a:t>np. </a:t>
            </a:r>
            <a:r>
              <a:rPr lang="pl-PL" sz="1600" dirty="0" err="1">
                <a:solidFill>
                  <a:srgbClr val="193965"/>
                </a:solidFill>
                <a:cs typeface="Arial" pitchFamily="34" charset="0"/>
              </a:rPr>
              <a:t>FigShare</a:t>
            </a:r>
            <a:r>
              <a:rPr lang="pl-PL" sz="1600" dirty="0">
                <a:solidFill>
                  <a:srgbClr val="193965"/>
                </a:solidFill>
                <a:cs typeface="Arial" pitchFamily="34" charset="0"/>
              </a:rPr>
              <a:t>, World Data System (otwarte dane z różnych dziedzin, stworzone w 2010 roku przez Międzynarodową Radę Naukową International </a:t>
            </a:r>
            <a:r>
              <a:rPr lang="pl-PL" sz="1600" dirty="0" err="1">
                <a:solidFill>
                  <a:srgbClr val="193965"/>
                </a:solidFill>
                <a:cs typeface="Arial" pitchFamily="34" charset="0"/>
              </a:rPr>
              <a:t>Council</a:t>
            </a:r>
            <a:r>
              <a:rPr lang="pl-PL" sz="1600" dirty="0">
                <a:solidFill>
                  <a:srgbClr val="193965"/>
                </a:solidFill>
                <a:cs typeface="Arial" pitchFamily="34" charset="0"/>
              </a:rPr>
              <a:t> for Science), </a:t>
            </a:r>
            <a:r>
              <a:rPr lang="pl-PL" sz="1600" dirty="0" err="1">
                <a:solidFill>
                  <a:srgbClr val="193965"/>
                </a:solidFill>
                <a:cs typeface="Arial" pitchFamily="34" charset="0"/>
              </a:rPr>
              <a:t>OpenDOAR</a:t>
            </a:r>
            <a:r>
              <a:rPr lang="pl-PL" sz="1600" dirty="0">
                <a:solidFill>
                  <a:srgbClr val="193965"/>
                </a:solidFill>
                <a:cs typeface="Arial" pitchFamily="34" charset="0"/>
              </a:rPr>
              <a:t>, </a:t>
            </a:r>
            <a:r>
              <a:rPr lang="pl-PL" sz="1600" dirty="0" err="1">
                <a:solidFill>
                  <a:srgbClr val="193965"/>
                </a:solidFill>
                <a:cs typeface="Arial" pitchFamily="34" charset="0"/>
              </a:rPr>
              <a:t>RepOD</a:t>
            </a:r>
            <a:r>
              <a:rPr lang="pl-PL" sz="1600" dirty="0">
                <a:solidFill>
                  <a:srgbClr val="193965"/>
                </a:solidFill>
                <a:cs typeface="Arial" pitchFamily="34" charset="0"/>
              </a:rPr>
              <a:t>,</a:t>
            </a:r>
          </a:p>
          <a:p>
            <a:pPr lvl="1">
              <a:lnSpc>
                <a:spcPct val="150000"/>
              </a:lnSpc>
            </a:pPr>
            <a:r>
              <a:rPr lang="pl-PL" sz="1600" dirty="0">
                <a:solidFill>
                  <a:srgbClr val="193965"/>
                </a:solidFill>
                <a:cs typeface="Arial" pitchFamily="34" charset="0"/>
              </a:rPr>
              <a:t>•</a:t>
            </a:r>
            <a:r>
              <a:rPr lang="pl-PL" sz="1600" dirty="0">
                <a:solidFill>
                  <a:schemeClr val="accent2">
                    <a:lumMod val="75000"/>
                  </a:schemeClr>
                </a:solidFill>
                <a:cs typeface="Arial" pitchFamily="34" charset="0"/>
              </a:rPr>
              <a:t> płatne</a:t>
            </a:r>
            <a:r>
              <a:rPr lang="pl-PL" sz="1600" dirty="0">
                <a:solidFill>
                  <a:srgbClr val="193965"/>
                </a:solidFill>
                <a:cs typeface="Arial" pitchFamily="34" charset="0"/>
              </a:rPr>
              <a:t>, z możliwością zamówienia spersonalizowanych danych, np. </a:t>
            </a:r>
            <a:r>
              <a:rPr lang="pl-PL" sz="1600" dirty="0" err="1">
                <a:solidFill>
                  <a:srgbClr val="193965"/>
                </a:solidFill>
                <a:cs typeface="Arial" pitchFamily="34" charset="0"/>
              </a:rPr>
              <a:t>Amadeus</a:t>
            </a:r>
            <a:r>
              <a:rPr lang="pl-PL" sz="1600" dirty="0">
                <a:solidFill>
                  <a:srgbClr val="193965"/>
                </a:solidFill>
                <a:cs typeface="Arial" pitchFamily="34" charset="0"/>
              </a:rPr>
              <a:t> -– </a:t>
            </a:r>
            <a:r>
              <a:rPr lang="pl-PL" sz="1600" dirty="0" err="1">
                <a:solidFill>
                  <a:srgbClr val="193965"/>
                </a:solidFill>
                <a:cs typeface="Arial" pitchFamily="34" charset="0"/>
              </a:rPr>
              <a:t>European</a:t>
            </a:r>
            <a:r>
              <a:rPr lang="pl-PL" sz="1600" dirty="0">
                <a:solidFill>
                  <a:srgbClr val="193965"/>
                </a:solidFill>
                <a:cs typeface="Arial" pitchFamily="34" charset="0"/>
              </a:rPr>
              <a:t> Business Information, baza danych EMIS.</a:t>
            </a:r>
            <a:endParaRPr lang="pl-PL" sz="1600" i="1" dirty="0">
              <a:solidFill>
                <a:srgbClr val="193965"/>
              </a:solidFill>
              <a:cs typeface="Arial" pitchFamily="34" charset="0"/>
            </a:endParaRPr>
          </a:p>
        </p:txBody>
      </p:sp>
      <p:sp>
        <p:nvSpPr>
          <p:cNvPr id="20" name="pole tekstowe 19"/>
          <p:cNvSpPr txBox="1"/>
          <p:nvPr/>
        </p:nvSpPr>
        <p:spPr>
          <a:xfrm>
            <a:off x="1739516" y="6397492"/>
            <a:ext cx="4932548" cy="253211"/>
          </a:xfrm>
          <a:prstGeom prst="rect">
            <a:avLst/>
          </a:prstGeom>
          <a:noFill/>
        </p:spPr>
        <p:txBody>
          <a:bodyPr wrap="square" rtlCol="0">
            <a:spAutoFit/>
          </a:bodyPr>
          <a:lstStyle/>
          <a:p>
            <a:pPr>
              <a:lnSpc>
                <a:spcPts val="1400"/>
              </a:lnSpc>
            </a:pPr>
            <a:r>
              <a:rPr lang="pl-PL" sz="900">
                <a:solidFill>
                  <a:srgbClr val="576672"/>
                </a:solidFill>
                <a:latin typeface="Arial" pitchFamily="34" charset="0"/>
                <a:cs typeface="Arial" pitchFamily="34" charset="0"/>
              </a:rPr>
              <a:t>Centrum Usług Informatycznych Politechniki Gdańskiej © 2019</a:t>
            </a:r>
            <a:endParaRPr lang="pl-PL" sz="900" dirty="0">
              <a:solidFill>
                <a:srgbClr val="576672"/>
              </a:solidFill>
              <a:latin typeface="Arial" pitchFamily="34" charset="0"/>
              <a:cs typeface="Arial" pitchFamily="34" charset="0"/>
            </a:endParaRPr>
          </a:p>
        </p:txBody>
      </p:sp>
      <p:pic>
        <p:nvPicPr>
          <p:cNvPr id="9" name="Obraz 8">
            <a:extLst>
              <a:ext uri="{FF2B5EF4-FFF2-40B4-BE49-F238E27FC236}">
                <a16:creationId xmlns:a16="http://schemas.microsoft.com/office/drawing/2014/main" id="{D3E16A77-C4D2-4B9E-B308-22DE8991C522}"/>
              </a:ext>
            </a:extLst>
          </p:cNvPr>
          <p:cNvPicPr>
            <a:picLocks noChangeAspect="1"/>
          </p:cNvPicPr>
          <p:nvPr/>
        </p:nvPicPr>
        <p:blipFill>
          <a:blip r:embed="rId2"/>
          <a:stretch>
            <a:fillRect/>
          </a:stretch>
        </p:blipFill>
        <p:spPr>
          <a:xfrm>
            <a:off x="8413186" y="294384"/>
            <a:ext cx="1895280" cy="254296"/>
          </a:xfrm>
          <a:prstGeom prst="rect">
            <a:avLst/>
          </a:prstGeom>
        </p:spPr>
      </p:pic>
      <p:pic>
        <p:nvPicPr>
          <p:cNvPr id="10" name="Grafika 9">
            <a:extLst>
              <a:ext uri="{FF2B5EF4-FFF2-40B4-BE49-F238E27FC236}">
                <a16:creationId xmlns:a16="http://schemas.microsoft.com/office/drawing/2014/main" id="{90849899-765C-4A32-B5D1-39CDB8BB3907}"/>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915276" y="6496050"/>
            <a:ext cx="2752725" cy="361950"/>
          </a:xfrm>
          <a:prstGeom prst="rect">
            <a:avLst/>
          </a:prstGeom>
        </p:spPr>
      </p:pic>
      <p:cxnSp>
        <p:nvCxnSpPr>
          <p:cNvPr id="17" name="Łącznik prosty 16">
            <a:extLst>
              <a:ext uri="{FF2B5EF4-FFF2-40B4-BE49-F238E27FC236}">
                <a16:creationId xmlns:a16="http://schemas.microsoft.com/office/drawing/2014/main" id="{45D1DC46-6FC3-4BFC-90C7-BD213A8ED424}"/>
              </a:ext>
            </a:extLst>
          </p:cNvPr>
          <p:cNvCxnSpPr/>
          <p:nvPr/>
        </p:nvCxnSpPr>
        <p:spPr>
          <a:xfrm>
            <a:off x="1883532" y="296652"/>
            <a:ext cx="0" cy="360040"/>
          </a:xfrm>
          <a:prstGeom prst="line">
            <a:avLst/>
          </a:prstGeom>
          <a:ln w="12700">
            <a:solidFill>
              <a:srgbClr val="E8652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665395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pole tekstowe 19"/>
          <p:cNvSpPr txBox="1"/>
          <p:nvPr/>
        </p:nvSpPr>
        <p:spPr>
          <a:xfrm>
            <a:off x="1739516" y="6397492"/>
            <a:ext cx="4932548" cy="253211"/>
          </a:xfrm>
          <a:prstGeom prst="rect">
            <a:avLst/>
          </a:prstGeom>
          <a:noFill/>
        </p:spPr>
        <p:txBody>
          <a:bodyPr wrap="square" rtlCol="0">
            <a:spAutoFit/>
          </a:bodyPr>
          <a:lstStyle/>
          <a:p>
            <a:pPr>
              <a:lnSpc>
                <a:spcPts val="1400"/>
              </a:lnSpc>
            </a:pPr>
            <a:r>
              <a:rPr lang="pl-PL" sz="900">
                <a:solidFill>
                  <a:srgbClr val="576672"/>
                </a:solidFill>
                <a:latin typeface="Arial" pitchFamily="34" charset="0"/>
                <a:cs typeface="Arial" pitchFamily="34" charset="0"/>
              </a:rPr>
              <a:t>Centrum Usług Informatycznych Politechniki Gdańskiej © 2019</a:t>
            </a:r>
            <a:endParaRPr lang="pl-PL" sz="900" dirty="0">
              <a:solidFill>
                <a:srgbClr val="576672"/>
              </a:solidFill>
              <a:latin typeface="Arial" pitchFamily="34" charset="0"/>
              <a:cs typeface="Arial" pitchFamily="34" charset="0"/>
            </a:endParaRPr>
          </a:p>
        </p:txBody>
      </p:sp>
      <p:pic>
        <p:nvPicPr>
          <p:cNvPr id="9" name="Obraz 8">
            <a:extLst>
              <a:ext uri="{FF2B5EF4-FFF2-40B4-BE49-F238E27FC236}">
                <a16:creationId xmlns:a16="http://schemas.microsoft.com/office/drawing/2014/main" id="{D3E16A77-C4D2-4B9E-B308-22DE8991C522}"/>
              </a:ext>
            </a:extLst>
          </p:cNvPr>
          <p:cNvPicPr>
            <a:picLocks noChangeAspect="1"/>
          </p:cNvPicPr>
          <p:nvPr/>
        </p:nvPicPr>
        <p:blipFill>
          <a:blip r:embed="rId2"/>
          <a:stretch>
            <a:fillRect/>
          </a:stretch>
        </p:blipFill>
        <p:spPr>
          <a:xfrm>
            <a:off x="8413186" y="294384"/>
            <a:ext cx="1895280" cy="254296"/>
          </a:xfrm>
          <a:prstGeom prst="rect">
            <a:avLst/>
          </a:prstGeom>
        </p:spPr>
      </p:pic>
      <p:pic>
        <p:nvPicPr>
          <p:cNvPr id="10" name="Grafika 9">
            <a:extLst>
              <a:ext uri="{FF2B5EF4-FFF2-40B4-BE49-F238E27FC236}">
                <a16:creationId xmlns:a16="http://schemas.microsoft.com/office/drawing/2014/main" id="{90849899-765C-4A32-B5D1-39CDB8BB3907}"/>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915276" y="6496050"/>
            <a:ext cx="2752725" cy="361950"/>
          </a:xfrm>
          <a:prstGeom prst="rect">
            <a:avLst/>
          </a:prstGeom>
        </p:spPr>
      </p:pic>
      <p:cxnSp>
        <p:nvCxnSpPr>
          <p:cNvPr id="17" name="Łącznik prosty 16">
            <a:extLst>
              <a:ext uri="{FF2B5EF4-FFF2-40B4-BE49-F238E27FC236}">
                <a16:creationId xmlns:a16="http://schemas.microsoft.com/office/drawing/2014/main" id="{45D1DC46-6FC3-4BFC-90C7-BD213A8ED424}"/>
              </a:ext>
            </a:extLst>
          </p:cNvPr>
          <p:cNvCxnSpPr/>
          <p:nvPr/>
        </p:nvCxnSpPr>
        <p:spPr>
          <a:xfrm>
            <a:off x="1883532" y="296652"/>
            <a:ext cx="0" cy="360040"/>
          </a:xfrm>
          <a:prstGeom prst="line">
            <a:avLst/>
          </a:prstGeom>
          <a:ln w="12700">
            <a:solidFill>
              <a:srgbClr val="E86524"/>
            </a:solidFill>
          </a:ln>
        </p:spPr>
        <p:style>
          <a:lnRef idx="1">
            <a:schemeClr val="accent1"/>
          </a:lnRef>
          <a:fillRef idx="0">
            <a:schemeClr val="accent1"/>
          </a:fillRef>
          <a:effectRef idx="0">
            <a:schemeClr val="accent1"/>
          </a:effectRef>
          <a:fontRef idx="minor">
            <a:schemeClr val="tx1"/>
          </a:fontRef>
        </p:style>
      </p:cxnSp>
      <p:pic>
        <p:nvPicPr>
          <p:cNvPr id="2" name="Obraz 1">
            <a:extLst>
              <a:ext uri="{FF2B5EF4-FFF2-40B4-BE49-F238E27FC236}">
                <a16:creationId xmlns:a16="http://schemas.microsoft.com/office/drawing/2014/main" id="{68BCD1E6-F4EB-4B77-8EF6-92CF5C44B20A}"/>
              </a:ext>
            </a:extLst>
          </p:cNvPr>
          <p:cNvPicPr>
            <a:picLocks noChangeAspect="1"/>
          </p:cNvPicPr>
          <p:nvPr/>
        </p:nvPicPr>
        <p:blipFill>
          <a:blip r:embed="rId5"/>
          <a:stretch>
            <a:fillRect/>
          </a:stretch>
        </p:blipFill>
        <p:spPr>
          <a:xfrm>
            <a:off x="2531604" y="656692"/>
            <a:ext cx="4356484" cy="5264676"/>
          </a:xfrm>
          <a:prstGeom prst="rect">
            <a:avLst/>
          </a:prstGeom>
        </p:spPr>
      </p:pic>
    </p:spTree>
    <p:extLst>
      <p:ext uri="{BB962C8B-B14F-4D97-AF65-F5344CB8AC3E}">
        <p14:creationId xmlns:p14="http://schemas.microsoft.com/office/powerpoint/2010/main" val="35018938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pole tekstowe 19"/>
          <p:cNvSpPr txBox="1"/>
          <p:nvPr/>
        </p:nvSpPr>
        <p:spPr>
          <a:xfrm>
            <a:off x="1739516" y="6397492"/>
            <a:ext cx="4932548" cy="253211"/>
          </a:xfrm>
          <a:prstGeom prst="rect">
            <a:avLst/>
          </a:prstGeom>
          <a:noFill/>
        </p:spPr>
        <p:txBody>
          <a:bodyPr wrap="square" rtlCol="0">
            <a:spAutoFit/>
          </a:bodyPr>
          <a:lstStyle/>
          <a:p>
            <a:pPr>
              <a:lnSpc>
                <a:spcPts val="1400"/>
              </a:lnSpc>
            </a:pPr>
            <a:r>
              <a:rPr lang="pl-PL" sz="900">
                <a:solidFill>
                  <a:srgbClr val="576672"/>
                </a:solidFill>
                <a:latin typeface="Arial" pitchFamily="34" charset="0"/>
                <a:cs typeface="Arial" pitchFamily="34" charset="0"/>
              </a:rPr>
              <a:t>Centrum Usług Informatycznych Politechniki Gdańskiej © 2019</a:t>
            </a:r>
            <a:endParaRPr lang="pl-PL" sz="900" dirty="0">
              <a:solidFill>
                <a:srgbClr val="576672"/>
              </a:solidFill>
              <a:latin typeface="Arial" pitchFamily="34" charset="0"/>
              <a:cs typeface="Arial" pitchFamily="34" charset="0"/>
            </a:endParaRPr>
          </a:p>
        </p:txBody>
      </p:sp>
      <p:pic>
        <p:nvPicPr>
          <p:cNvPr id="9" name="Obraz 8">
            <a:extLst>
              <a:ext uri="{FF2B5EF4-FFF2-40B4-BE49-F238E27FC236}">
                <a16:creationId xmlns:a16="http://schemas.microsoft.com/office/drawing/2014/main" id="{D3E16A77-C4D2-4B9E-B308-22DE8991C522}"/>
              </a:ext>
            </a:extLst>
          </p:cNvPr>
          <p:cNvPicPr>
            <a:picLocks noChangeAspect="1"/>
          </p:cNvPicPr>
          <p:nvPr/>
        </p:nvPicPr>
        <p:blipFill>
          <a:blip r:embed="rId2"/>
          <a:stretch>
            <a:fillRect/>
          </a:stretch>
        </p:blipFill>
        <p:spPr>
          <a:xfrm>
            <a:off x="8413186" y="294384"/>
            <a:ext cx="1895280" cy="254296"/>
          </a:xfrm>
          <a:prstGeom prst="rect">
            <a:avLst/>
          </a:prstGeom>
        </p:spPr>
      </p:pic>
      <p:pic>
        <p:nvPicPr>
          <p:cNvPr id="10" name="Grafika 9">
            <a:extLst>
              <a:ext uri="{FF2B5EF4-FFF2-40B4-BE49-F238E27FC236}">
                <a16:creationId xmlns:a16="http://schemas.microsoft.com/office/drawing/2014/main" id="{90849899-765C-4A32-B5D1-39CDB8BB3907}"/>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915276" y="6496050"/>
            <a:ext cx="2752725" cy="361950"/>
          </a:xfrm>
          <a:prstGeom prst="rect">
            <a:avLst/>
          </a:prstGeom>
        </p:spPr>
      </p:pic>
      <p:cxnSp>
        <p:nvCxnSpPr>
          <p:cNvPr id="17" name="Łącznik prosty 16">
            <a:extLst>
              <a:ext uri="{FF2B5EF4-FFF2-40B4-BE49-F238E27FC236}">
                <a16:creationId xmlns:a16="http://schemas.microsoft.com/office/drawing/2014/main" id="{45D1DC46-6FC3-4BFC-90C7-BD213A8ED424}"/>
              </a:ext>
            </a:extLst>
          </p:cNvPr>
          <p:cNvCxnSpPr/>
          <p:nvPr/>
        </p:nvCxnSpPr>
        <p:spPr>
          <a:xfrm>
            <a:off x="1883532" y="296652"/>
            <a:ext cx="0" cy="360040"/>
          </a:xfrm>
          <a:prstGeom prst="line">
            <a:avLst/>
          </a:prstGeom>
          <a:ln w="12700">
            <a:solidFill>
              <a:srgbClr val="E86524"/>
            </a:solidFill>
          </a:ln>
        </p:spPr>
        <p:style>
          <a:lnRef idx="1">
            <a:schemeClr val="accent1"/>
          </a:lnRef>
          <a:fillRef idx="0">
            <a:schemeClr val="accent1"/>
          </a:fillRef>
          <a:effectRef idx="0">
            <a:schemeClr val="accent1"/>
          </a:effectRef>
          <a:fontRef idx="minor">
            <a:schemeClr val="tx1"/>
          </a:fontRef>
        </p:style>
      </p:cxnSp>
      <p:pic>
        <p:nvPicPr>
          <p:cNvPr id="3" name="Obraz 2">
            <a:extLst>
              <a:ext uri="{FF2B5EF4-FFF2-40B4-BE49-F238E27FC236}">
                <a16:creationId xmlns:a16="http://schemas.microsoft.com/office/drawing/2014/main" id="{D20759FB-EB16-486C-949C-DA84C5E82818}"/>
              </a:ext>
            </a:extLst>
          </p:cNvPr>
          <p:cNvPicPr>
            <a:picLocks noChangeAspect="1"/>
          </p:cNvPicPr>
          <p:nvPr/>
        </p:nvPicPr>
        <p:blipFill>
          <a:blip r:embed="rId5"/>
          <a:stretch>
            <a:fillRect/>
          </a:stretch>
        </p:blipFill>
        <p:spPr>
          <a:xfrm>
            <a:off x="2194790" y="980728"/>
            <a:ext cx="5736408" cy="4545124"/>
          </a:xfrm>
          <a:prstGeom prst="rect">
            <a:avLst/>
          </a:prstGeom>
        </p:spPr>
      </p:pic>
    </p:spTree>
    <p:extLst>
      <p:ext uri="{BB962C8B-B14F-4D97-AF65-F5344CB8AC3E}">
        <p14:creationId xmlns:p14="http://schemas.microsoft.com/office/powerpoint/2010/main" val="39191424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pole tekstowe 19"/>
          <p:cNvSpPr txBox="1"/>
          <p:nvPr/>
        </p:nvSpPr>
        <p:spPr>
          <a:xfrm>
            <a:off x="1739516" y="6397492"/>
            <a:ext cx="4932548" cy="253211"/>
          </a:xfrm>
          <a:prstGeom prst="rect">
            <a:avLst/>
          </a:prstGeom>
          <a:noFill/>
        </p:spPr>
        <p:txBody>
          <a:bodyPr wrap="square" rtlCol="0">
            <a:spAutoFit/>
          </a:bodyPr>
          <a:lstStyle/>
          <a:p>
            <a:pPr>
              <a:lnSpc>
                <a:spcPts val="1400"/>
              </a:lnSpc>
            </a:pPr>
            <a:r>
              <a:rPr lang="pl-PL" sz="900">
                <a:solidFill>
                  <a:srgbClr val="576672"/>
                </a:solidFill>
                <a:latin typeface="Arial" pitchFamily="34" charset="0"/>
                <a:cs typeface="Arial" pitchFamily="34" charset="0"/>
              </a:rPr>
              <a:t>Centrum Usług Informatycznych Politechniki Gdańskiej © 2019</a:t>
            </a:r>
            <a:endParaRPr lang="pl-PL" sz="900" dirty="0">
              <a:solidFill>
                <a:srgbClr val="576672"/>
              </a:solidFill>
              <a:latin typeface="Arial" pitchFamily="34" charset="0"/>
              <a:cs typeface="Arial" pitchFamily="34" charset="0"/>
            </a:endParaRPr>
          </a:p>
        </p:txBody>
      </p:sp>
      <p:pic>
        <p:nvPicPr>
          <p:cNvPr id="9" name="Obraz 8">
            <a:extLst>
              <a:ext uri="{FF2B5EF4-FFF2-40B4-BE49-F238E27FC236}">
                <a16:creationId xmlns:a16="http://schemas.microsoft.com/office/drawing/2014/main" id="{D3E16A77-C4D2-4B9E-B308-22DE8991C522}"/>
              </a:ext>
            </a:extLst>
          </p:cNvPr>
          <p:cNvPicPr>
            <a:picLocks noChangeAspect="1"/>
          </p:cNvPicPr>
          <p:nvPr/>
        </p:nvPicPr>
        <p:blipFill>
          <a:blip r:embed="rId2"/>
          <a:stretch>
            <a:fillRect/>
          </a:stretch>
        </p:blipFill>
        <p:spPr>
          <a:xfrm>
            <a:off x="8413186" y="294384"/>
            <a:ext cx="1895280" cy="254296"/>
          </a:xfrm>
          <a:prstGeom prst="rect">
            <a:avLst/>
          </a:prstGeom>
        </p:spPr>
      </p:pic>
      <p:pic>
        <p:nvPicPr>
          <p:cNvPr id="10" name="Grafika 9">
            <a:extLst>
              <a:ext uri="{FF2B5EF4-FFF2-40B4-BE49-F238E27FC236}">
                <a16:creationId xmlns:a16="http://schemas.microsoft.com/office/drawing/2014/main" id="{90849899-765C-4A32-B5D1-39CDB8BB3907}"/>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915276" y="6496050"/>
            <a:ext cx="2752725" cy="361950"/>
          </a:xfrm>
          <a:prstGeom prst="rect">
            <a:avLst/>
          </a:prstGeom>
        </p:spPr>
      </p:pic>
      <p:cxnSp>
        <p:nvCxnSpPr>
          <p:cNvPr id="17" name="Łącznik prosty 16">
            <a:extLst>
              <a:ext uri="{FF2B5EF4-FFF2-40B4-BE49-F238E27FC236}">
                <a16:creationId xmlns:a16="http://schemas.microsoft.com/office/drawing/2014/main" id="{45D1DC46-6FC3-4BFC-90C7-BD213A8ED424}"/>
              </a:ext>
            </a:extLst>
          </p:cNvPr>
          <p:cNvCxnSpPr/>
          <p:nvPr/>
        </p:nvCxnSpPr>
        <p:spPr>
          <a:xfrm>
            <a:off x="1883532" y="296652"/>
            <a:ext cx="0" cy="360040"/>
          </a:xfrm>
          <a:prstGeom prst="line">
            <a:avLst/>
          </a:prstGeom>
          <a:ln w="12700">
            <a:solidFill>
              <a:srgbClr val="E86524"/>
            </a:solidFill>
          </a:ln>
        </p:spPr>
        <p:style>
          <a:lnRef idx="1">
            <a:schemeClr val="accent1"/>
          </a:lnRef>
          <a:fillRef idx="0">
            <a:schemeClr val="accent1"/>
          </a:fillRef>
          <a:effectRef idx="0">
            <a:schemeClr val="accent1"/>
          </a:effectRef>
          <a:fontRef idx="minor">
            <a:schemeClr val="tx1"/>
          </a:fontRef>
        </p:style>
      </p:cxnSp>
      <p:pic>
        <p:nvPicPr>
          <p:cNvPr id="3" name="Obraz 2">
            <a:extLst>
              <a:ext uri="{FF2B5EF4-FFF2-40B4-BE49-F238E27FC236}">
                <a16:creationId xmlns:a16="http://schemas.microsoft.com/office/drawing/2014/main" id="{D20759FB-EB16-486C-949C-DA84C5E82818}"/>
              </a:ext>
            </a:extLst>
          </p:cNvPr>
          <p:cNvPicPr>
            <a:picLocks noChangeAspect="1"/>
          </p:cNvPicPr>
          <p:nvPr/>
        </p:nvPicPr>
        <p:blipFill>
          <a:blip r:embed="rId5"/>
          <a:stretch>
            <a:fillRect/>
          </a:stretch>
        </p:blipFill>
        <p:spPr>
          <a:xfrm>
            <a:off x="2194790" y="980728"/>
            <a:ext cx="5736408" cy="4545124"/>
          </a:xfrm>
          <a:prstGeom prst="rect">
            <a:avLst/>
          </a:prstGeom>
        </p:spPr>
      </p:pic>
    </p:spTree>
    <p:extLst>
      <p:ext uri="{BB962C8B-B14F-4D97-AF65-F5344CB8AC3E}">
        <p14:creationId xmlns:p14="http://schemas.microsoft.com/office/powerpoint/2010/main" val="5284713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pole tekstowe 19"/>
          <p:cNvSpPr txBox="1"/>
          <p:nvPr/>
        </p:nvSpPr>
        <p:spPr>
          <a:xfrm>
            <a:off x="1739516" y="6397492"/>
            <a:ext cx="4932548" cy="253211"/>
          </a:xfrm>
          <a:prstGeom prst="rect">
            <a:avLst/>
          </a:prstGeom>
          <a:noFill/>
        </p:spPr>
        <p:txBody>
          <a:bodyPr wrap="square" rtlCol="0">
            <a:spAutoFit/>
          </a:bodyPr>
          <a:lstStyle/>
          <a:p>
            <a:pPr>
              <a:lnSpc>
                <a:spcPts val="1400"/>
              </a:lnSpc>
            </a:pPr>
            <a:r>
              <a:rPr lang="pl-PL" sz="900">
                <a:solidFill>
                  <a:srgbClr val="576672"/>
                </a:solidFill>
                <a:latin typeface="Arial" pitchFamily="34" charset="0"/>
                <a:cs typeface="Arial" pitchFamily="34" charset="0"/>
              </a:rPr>
              <a:t>Centrum Usług Informatycznych Politechniki Gdańskiej © 2019</a:t>
            </a:r>
            <a:endParaRPr lang="pl-PL" sz="900" dirty="0">
              <a:solidFill>
                <a:srgbClr val="576672"/>
              </a:solidFill>
              <a:latin typeface="Arial" pitchFamily="34" charset="0"/>
              <a:cs typeface="Arial" pitchFamily="34" charset="0"/>
            </a:endParaRPr>
          </a:p>
        </p:txBody>
      </p:sp>
      <p:pic>
        <p:nvPicPr>
          <p:cNvPr id="9" name="Obraz 8">
            <a:extLst>
              <a:ext uri="{FF2B5EF4-FFF2-40B4-BE49-F238E27FC236}">
                <a16:creationId xmlns:a16="http://schemas.microsoft.com/office/drawing/2014/main" id="{D3E16A77-C4D2-4B9E-B308-22DE8991C522}"/>
              </a:ext>
            </a:extLst>
          </p:cNvPr>
          <p:cNvPicPr>
            <a:picLocks noChangeAspect="1"/>
          </p:cNvPicPr>
          <p:nvPr/>
        </p:nvPicPr>
        <p:blipFill>
          <a:blip r:embed="rId2"/>
          <a:stretch>
            <a:fillRect/>
          </a:stretch>
        </p:blipFill>
        <p:spPr>
          <a:xfrm>
            <a:off x="8413186" y="294384"/>
            <a:ext cx="1895280" cy="254296"/>
          </a:xfrm>
          <a:prstGeom prst="rect">
            <a:avLst/>
          </a:prstGeom>
        </p:spPr>
      </p:pic>
      <p:pic>
        <p:nvPicPr>
          <p:cNvPr id="10" name="Grafika 9">
            <a:extLst>
              <a:ext uri="{FF2B5EF4-FFF2-40B4-BE49-F238E27FC236}">
                <a16:creationId xmlns:a16="http://schemas.microsoft.com/office/drawing/2014/main" id="{90849899-765C-4A32-B5D1-39CDB8BB3907}"/>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915276" y="6496050"/>
            <a:ext cx="2752725" cy="361950"/>
          </a:xfrm>
          <a:prstGeom prst="rect">
            <a:avLst/>
          </a:prstGeom>
        </p:spPr>
      </p:pic>
      <p:cxnSp>
        <p:nvCxnSpPr>
          <p:cNvPr id="17" name="Łącznik prosty 16">
            <a:extLst>
              <a:ext uri="{FF2B5EF4-FFF2-40B4-BE49-F238E27FC236}">
                <a16:creationId xmlns:a16="http://schemas.microsoft.com/office/drawing/2014/main" id="{45D1DC46-6FC3-4BFC-90C7-BD213A8ED424}"/>
              </a:ext>
            </a:extLst>
          </p:cNvPr>
          <p:cNvCxnSpPr/>
          <p:nvPr/>
        </p:nvCxnSpPr>
        <p:spPr>
          <a:xfrm>
            <a:off x="1883532" y="296652"/>
            <a:ext cx="0" cy="360040"/>
          </a:xfrm>
          <a:prstGeom prst="line">
            <a:avLst/>
          </a:prstGeom>
          <a:ln w="12700">
            <a:solidFill>
              <a:srgbClr val="E86524"/>
            </a:solidFill>
          </a:ln>
        </p:spPr>
        <p:style>
          <a:lnRef idx="1">
            <a:schemeClr val="accent1"/>
          </a:lnRef>
          <a:fillRef idx="0">
            <a:schemeClr val="accent1"/>
          </a:fillRef>
          <a:effectRef idx="0">
            <a:schemeClr val="accent1"/>
          </a:effectRef>
          <a:fontRef idx="minor">
            <a:schemeClr val="tx1"/>
          </a:fontRef>
        </p:style>
      </p:cxnSp>
      <p:pic>
        <p:nvPicPr>
          <p:cNvPr id="2" name="Obraz 1">
            <a:extLst>
              <a:ext uri="{FF2B5EF4-FFF2-40B4-BE49-F238E27FC236}">
                <a16:creationId xmlns:a16="http://schemas.microsoft.com/office/drawing/2014/main" id="{6FC03A7C-C84B-4813-853D-816E74FA0066}"/>
              </a:ext>
            </a:extLst>
          </p:cNvPr>
          <p:cNvPicPr>
            <a:picLocks noChangeAspect="1"/>
          </p:cNvPicPr>
          <p:nvPr/>
        </p:nvPicPr>
        <p:blipFill>
          <a:blip r:embed="rId5"/>
          <a:stretch>
            <a:fillRect/>
          </a:stretch>
        </p:blipFill>
        <p:spPr>
          <a:xfrm>
            <a:off x="2068444" y="1160749"/>
            <a:ext cx="7334016" cy="4206483"/>
          </a:xfrm>
          <a:prstGeom prst="rect">
            <a:avLst/>
          </a:prstGeom>
        </p:spPr>
      </p:pic>
    </p:spTree>
    <p:extLst>
      <p:ext uri="{BB962C8B-B14F-4D97-AF65-F5344CB8AC3E}">
        <p14:creationId xmlns:p14="http://schemas.microsoft.com/office/powerpoint/2010/main" val="42850489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pole tekstowe 15"/>
          <p:cNvSpPr txBox="1"/>
          <p:nvPr/>
        </p:nvSpPr>
        <p:spPr>
          <a:xfrm>
            <a:off x="1775520" y="1016733"/>
            <a:ext cx="8386464" cy="3419141"/>
          </a:xfrm>
          <a:prstGeom prst="rect">
            <a:avLst/>
          </a:prstGeom>
          <a:noFill/>
        </p:spPr>
        <p:txBody>
          <a:bodyPr wrap="square" rtlCol="0">
            <a:spAutoFit/>
          </a:bodyPr>
          <a:lstStyle/>
          <a:p>
            <a:pPr>
              <a:lnSpc>
                <a:spcPts val="1600"/>
              </a:lnSpc>
            </a:pPr>
            <a:r>
              <a:rPr lang="pl-PL" sz="2000" b="1" dirty="0">
                <a:solidFill>
                  <a:srgbClr val="193965"/>
                </a:solidFill>
                <a:latin typeface="Ubuntu" pitchFamily="34" charset="0"/>
                <a:cs typeface="Arial" pitchFamily="34" charset="0"/>
              </a:rPr>
              <a:t>Otwarte dane badawcze</a:t>
            </a:r>
            <a:endParaRPr lang="pl-PL" sz="1200" b="1" dirty="0">
              <a:solidFill>
                <a:srgbClr val="193965"/>
              </a:solidFill>
              <a:latin typeface="Arial" pitchFamily="34" charset="0"/>
              <a:cs typeface="Arial" pitchFamily="34" charset="0"/>
            </a:endParaRPr>
          </a:p>
          <a:p>
            <a:pPr>
              <a:lnSpc>
                <a:spcPts val="1600"/>
              </a:lnSpc>
            </a:pPr>
            <a:endParaRPr lang="pl-PL" sz="1200" dirty="0">
              <a:solidFill>
                <a:srgbClr val="193965"/>
              </a:solidFill>
              <a:latin typeface="Arial" pitchFamily="34" charset="0"/>
              <a:cs typeface="Arial" pitchFamily="34" charset="0"/>
            </a:endParaRPr>
          </a:p>
          <a:p>
            <a:pPr>
              <a:lnSpc>
                <a:spcPct val="150000"/>
              </a:lnSpc>
            </a:pPr>
            <a:r>
              <a:rPr lang="pl-PL" sz="1600" dirty="0">
                <a:solidFill>
                  <a:srgbClr val="193965"/>
                </a:solidFill>
                <a:latin typeface="Ubuntu" pitchFamily="34" charset="0"/>
                <a:cs typeface="Arial" pitchFamily="34" charset="0"/>
              </a:rPr>
              <a:t>Otwarta nauka ma niewątpliwy wpływ na prowadzenie badań. Współcześnie bowiem zmieniły się metody i praktyki naukowe, a także komunikacja naukowa i rozpowszechnianie wyników badań na poziomie krajowym i międzynarodowym. </a:t>
            </a:r>
          </a:p>
          <a:p>
            <a:pPr>
              <a:lnSpc>
                <a:spcPct val="150000"/>
              </a:lnSpc>
            </a:pPr>
            <a:endParaRPr lang="pl-PL" sz="1600" dirty="0">
              <a:solidFill>
                <a:srgbClr val="193965"/>
              </a:solidFill>
              <a:latin typeface="Ubuntu" pitchFamily="34" charset="0"/>
              <a:cs typeface="Arial" pitchFamily="34" charset="0"/>
            </a:endParaRPr>
          </a:p>
          <a:p>
            <a:pPr>
              <a:lnSpc>
                <a:spcPct val="150000"/>
              </a:lnSpc>
            </a:pPr>
            <a:r>
              <a:rPr lang="pl-PL" sz="1600" dirty="0">
                <a:solidFill>
                  <a:srgbClr val="193965"/>
                </a:solidFill>
                <a:latin typeface="Ubuntu" pitchFamily="34" charset="0"/>
                <a:cs typeface="Arial" pitchFamily="34" charset="0"/>
              </a:rPr>
              <a:t>Według Organizacji Współpracy Gospodarczej i Rozwoju (OECD) otwarta nauka obejmuje bezpłatny dostęp do artykułów naukowych, dostęp do danych z badań finansowanych ze środków publicznych oraz współpracę w działaniach badawczych, które umożliwiają narzędzia ICT (OECD, 2015). </a:t>
            </a:r>
          </a:p>
          <a:p>
            <a:pPr>
              <a:lnSpc>
                <a:spcPct val="150000"/>
              </a:lnSpc>
            </a:pPr>
            <a:endParaRPr lang="pl-PL" sz="1600" dirty="0">
              <a:solidFill>
                <a:srgbClr val="193965"/>
              </a:solidFill>
              <a:latin typeface="Ubuntu" pitchFamily="34" charset="0"/>
              <a:cs typeface="Arial" pitchFamily="34" charset="0"/>
            </a:endParaRPr>
          </a:p>
        </p:txBody>
      </p:sp>
      <p:sp>
        <p:nvSpPr>
          <p:cNvPr id="20" name="pole tekstowe 19"/>
          <p:cNvSpPr txBox="1"/>
          <p:nvPr/>
        </p:nvSpPr>
        <p:spPr>
          <a:xfrm>
            <a:off x="1739516" y="6397492"/>
            <a:ext cx="4932548" cy="253211"/>
          </a:xfrm>
          <a:prstGeom prst="rect">
            <a:avLst/>
          </a:prstGeom>
          <a:noFill/>
        </p:spPr>
        <p:txBody>
          <a:bodyPr wrap="square" rtlCol="0">
            <a:spAutoFit/>
          </a:bodyPr>
          <a:lstStyle/>
          <a:p>
            <a:pPr>
              <a:lnSpc>
                <a:spcPts val="1400"/>
              </a:lnSpc>
            </a:pPr>
            <a:r>
              <a:rPr lang="pl-PL" sz="900">
                <a:solidFill>
                  <a:srgbClr val="576672"/>
                </a:solidFill>
                <a:latin typeface="Arial" pitchFamily="34" charset="0"/>
                <a:cs typeface="Arial" pitchFamily="34" charset="0"/>
              </a:rPr>
              <a:t>Centrum Usług Informatycznych Politechniki Gdańskiej © 2019</a:t>
            </a:r>
            <a:endParaRPr lang="pl-PL" sz="900" dirty="0">
              <a:solidFill>
                <a:srgbClr val="576672"/>
              </a:solidFill>
              <a:latin typeface="Arial" pitchFamily="34" charset="0"/>
              <a:cs typeface="Arial" pitchFamily="34" charset="0"/>
            </a:endParaRPr>
          </a:p>
        </p:txBody>
      </p:sp>
      <p:pic>
        <p:nvPicPr>
          <p:cNvPr id="9" name="Obraz 8">
            <a:extLst>
              <a:ext uri="{FF2B5EF4-FFF2-40B4-BE49-F238E27FC236}">
                <a16:creationId xmlns:a16="http://schemas.microsoft.com/office/drawing/2014/main" id="{D3E16A77-C4D2-4B9E-B308-22DE8991C522}"/>
              </a:ext>
            </a:extLst>
          </p:cNvPr>
          <p:cNvPicPr>
            <a:picLocks noChangeAspect="1"/>
          </p:cNvPicPr>
          <p:nvPr/>
        </p:nvPicPr>
        <p:blipFill>
          <a:blip r:embed="rId2"/>
          <a:stretch>
            <a:fillRect/>
          </a:stretch>
        </p:blipFill>
        <p:spPr>
          <a:xfrm>
            <a:off x="8413186" y="294384"/>
            <a:ext cx="1895280" cy="254296"/>
          </a:xfrm>
          <a:prstGeom prst="rect">
            <a:avLst/>
          </a:prstGeom>
        </p:spPr>
      </p:pic>
      <p:pic>
        <p:nvPicPr>
          <p:cNvPr id="10" name="Grafika 9">
            <a:extLst>
              <a:ext uri="{FF2B5EF4-FFF2-40B4-BE49-F238E27FC236}">
                <a16:creationId xmlns:a16="http://schemas.microsoft.com/office/drawing/2014/main" id="{90849899-765C-4A32-B5D1-39CDB8BB3907}"/>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915276" y="6496050"/>
            <a:ext cx="2752725" cy="361950"/>
          </a:xfrm>
          <a:prstGeom prst="rect">
            <a:avLst/>
          </a:prstGeom>
        </p:spPr>
      </p:pic>
      <p:cxnSp>
        <p:nvCxnSpPr>
          <p:cNvPr id="17" name="Łącznik prosty 16">
            <a:extLst>
              <a:ext uri="{FF2B5EF4-FFF2-40B4-BE49-F238E27FC236}">
                <a16:creationId xmlns:a16="http://schemas.microsoft.com/office/drawing/2014/main" id="{45D1DC46-6FC3-4BFC-90C7-BD213A8ED424}"/>
              </a:ext>
            </a:extLst>
          </p:cNvPr>
          <p:cNvCxnSpPr/>
          <p:nvPr/>
        </p:nvCxnSpPr>
        <p:spPr>
          <a:xfrm>
            <a:off x="1883532" y="296652"/>
            <a:ext cx="0" cy="360040"/>
          </a:xfrm>
          <a:prstGeom prst="line">
            <a:avLst/>
          </a:prstGeom>
          <a:ln w="12700">
            <a:solidFill>
              <a:srgbClr val="E8652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113172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pole tekstowe 15"/>
          <p:cNvSpPr txBox="1"/>
          <p:nvPr/>
        </p:nvSpPr>
        <p:spPr>
          <a:xfrm>
            <a:off x="1881908" y="1448781"/>
            <a:ext cx="8386464" cy="2639441"/>
          </a:xfrm>
          <a:prstGeom prst="rect">
            <a:avLst/>
          </a:prstGeom>
          <a:noFill/>
        </p:spPr>
        <p:txBody>
          <a:bodyPr wrap="square" rtlCol="0">
            <a:spAutoFit/>
          </a:bodyPr>
          <a:lstStyle/>
          <a:p>
            <a:pPr>
              <a:lnSpc>
                <a:spcPct val="150000"/>
              </a:lnSpc>
            </a:pPr>
            <a:r>
              <a:rPr lang="pl-PL" sz="1600" dirty="0">
                <a:solidFill>
                  <a:srgbClr val="193965"/>
                </a:solidFill>
                <a:cs typeface="Arial" pitchFamily="34" charset="0"/>
              </a:rPr>
              <a:t>Promowanie otwartych, bezpłatnych i powszechnie dostępnych baz danych leży w interesie wszystkich. W dobie globalizacji i coraz powszechniejszego dostępu do </a:t>
            </a:r>
            <a:r>
              <a:rPr lang="pl-PL" sz="1600" dirty="0" err="1">
                <a:solidFill>
                  <a:srgbClr val="193965"/>
                </a:solidFill>
                <a:cs typeface="Arial" pitchFamily="34" charset="0"/>
              </a:rPr>
              <a:t>internetu</a:t>
            </a:r>
            <a:r>
              <a:rPr lang="pl-PL" sz="1600" dirty="0">
                <a:solidFill>
                  <a:srgbClr val="193965"/>
                </a:solidFill>
                <a:cs typeface="Arial" pitchFamily="34" charset="0"/>
              </a:rPr>
              <a:t> firmy nie mają sensu w dostępie do informacji i dzieleniu się nią z innymi podmiotami. Tworzenie otwartych baz danych, do których mają dostęp różni interesariusze, leży w interesie każdego z nich, o czym świadczą liczne klastry, np. klastry motoryzacyjne, rzemieślnicze i rolno-spożywcze. Stworzenie bezpłatnej bazy danych o charakterze ekonomiczno-finansowym może być kolejnym takim potencjalnym klastrem.</a:t>
            </a:r>
          </a:p>
        </p:txBody>
      </p:sp>
      <p:sp>
        <p:nvSpPr>
          <p:cNvPr id="20" name="pole tekstowe 19"/>
          <p:cNvSpPr txBox="1"/>
          <p:nvPr/>
        </p:nvSpPr>
        <p:spPr>
          <a:xfrm>
            <a:off x="1739516" y="6397492"/>
            <a:ext cx="4932548" cy="253211"/>
          </a:xfrm>
          <a:prstGeom prst="rect">
            <a:avLst/>
          </a:prstGeom>
          <a:noFill/>
        </p:spPr>
        <p:txBody>
          <a:bodyPr wrap="square" rtlCol="0">
            <a:spAutoFit/>
          </a:bodyPr>
          <a:lstStyle/>
          <a:p>
            <a:pPr>
              <a:lnSpc>
                <a:spcPts val="1400"/>
              </a:lnSpc>
            </a:pPr>
            <a:r>
              <a:rPr lang="pl-PL" sz="900">
                <a:solidFill>
                  <a:srgbClr val="576672"/>
                </a:solidFill>
                <a:latin typeface="Arial" pitchFamily="34" charset="0"/>
                <a:cs typeface="Arial" pitchFamily="34" charset="0"/>
              </a:rPr>
              <a:t>Centrum Usług Informatycznych Politechniki Gdańskiej © 2019</a:t>
            </a:r>
            <a:endParaRPr lang="pl-PL" sz="900" dirty="0">
              <a:solidFill>
                <a:srgbClr val="576672"/>
              </a:solidFill>
              <a:latin typeface="Arial" pitchFamily="34" charset="0"/>
              <a:cs typeface="Arial" pitchFamily="34" charset="0"/>
            </a:endParaRPr>
          </a:p>
        </p:txBody>
      </p:sp>
      <p:pic>
        <p:nvPicPr>
          <p:cNvPr id="9" name="Obraz 8">
            <a:extLst>
              <a:ext uri="{FF2B5EF4-FFF2-40B4-BE49-F238E27FC236}">
                <a16:creationId xmlns:a16="http://schemas.microsoft.com/office/drawing/2014/main" id="{D3E16A77-C4D2-4B9E-B308-22DE8991C522}"/>
              </a:ext>
            </a:extLst>
          </p:cNvPr>
          <p:cNvPicPr>
            <a:picLocks noChangeAspect="1"/>
          </p:cNvPicPr>
          <p:nvPr/>
        </p:nvPicPr>
        <p:blipFill>
          <a:blip r:embed="rId2"/>
          <a:stretch>
            <a:fillRect/>
          </a:stretch>
        </p:blipFill>
        <p:spPr>
          <a:xfrm>
            <a:off x="8413186" y="294384"/>
            <a:ext cx="1895280" cy="254296"/>
          </a:xfrm>
          <a:prstGeom prst="rect">
            <a:avLst/>
          </a:prstGeom>
        </p:spPr>
      </p:pic>
      <p:pic>
        <p:nvPicPr>
          <p:cNvPr id="10" name="Grafika 9">
            <a:extLst>
              <a:ext uri="{FF2B5EF4-FFF2-40B4-BE49-F238E27FC236}">
                <a16:creationId xmlns:a16="http://schemas.microsoft.com/office/drawing/2014/main" id="{90849899-765C-4A32-B5D1-39CDB8BB3907}"/>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915276" y="6496050"/>
            <a:ext cx="2752725" cy="361950"/>
          </a:xfrm>
          <a:prstGeom prst="rect">
            <a:avLst/>
          </a:prstGeom>
        </p:spPr>
      </p:pic>
      <p:cxnSp>
        <p:nvCxnSpPr>
          <p:cNvPr id="17" name="Łącznik prosty 16">
            <a:extLst>
              <a:ext uri="{FF2B5EF4-FFF2-40B4-BE49-F238E27FC236}">
                <a16:creationId xmlns:a16="http://schemas.microsoft.com/office/drawing/2014/main" id="{45D1DC46-6FC3-4BFC-90C7-BD213A8ED424}"/>
              </a:ext>
            </a:extLst>
          </p:cNvPr>
          <p:cNvCxnSpPr/>
          <p:nvPr/>
        </p:nvCxnSpPr>
        <p:spPr>
          <a:xfrm>
            <a:off x="1883532" y="296652"/>
            <a:ext cx="0" cy="360040"/>
          </a:xfrm>
          <a:prstGeom prst="line">
            <a:avLst/>
          </a:prstGeom>
          <a:ln w="12700">
            <a:solidFill>
              <a:srgbClr val="E8652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310835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pole tekstowe 15"/>
          <p:cNvSpPr txBox="1"/>
          <p:nvPr/>
        </p:nvSpPr>
        <p:spPr>
          <a:xfrm>
            <a:off x="1881908" y="1448780"/>
            <a:ext cx="8386464" cy="4890506"/>
          </a:xfrm>
          <a:prstGeom prst="rect">
            <a:avLst/>
          </a:prstGeom>
          <a:noFill/>
        </p:spPr>
        <p:txBody>
          <a:bodyPr wrap="square" rtlCol="0">
            <a:spAutoFit/>
          </a:bodyPr>
          <a:lstStyle/>
          <a:p>
            <a:pPr marL="171450" indent="-171450">
              <a:lnSpc>
                <a:spcPct val="150000"/>
              </a:lnSpc>
              <a:buFont typeface="Arial" panose="020B0604020202020204" pitchFamily="34" charset="0"/>
              <a:buChar char="•"/>
            </a:pPr>
            <a:r>
              <a:rPr lang="pl-PL" sz="1100" dirty="0" err="1">
                <a:solidFill>
                  <a:srgbClr val="193965"/>
                </a:solidFill>
                <a:cs typeface="Arial" pitchFamily="34" charset="0"/>
              </a:rPr>
              <a:t>Akers</a:t>
            </a:r>
            <a:r>
              <a:rPr lang="pl-PL" sz="1100" dirty="0">
                <a:solidFill>
                  <a:srgbClr val="193965"/>
                </a:solidFill>
                <a:cs typeface="Arial" pitchFamily="34" charset="0"/>
              </a:rPr>
              <a:t>, K. G., &amp; Doty, J. (2013). </a:t>
            </a:r>
            <a:r>
              <a:rPr lang="pl-PL" sz="1100" dirty="0" err="1">
                <a:solidFill>
                  <a:srgbClr val="193965"/>
                </a:solidFill>
                <a:cs typeface="Arial" pitchFamily="34" charset="0"/>
              </a:rPr>
              <a:t>Disciplinary</a:t>
            </a:r>
            <a:r>
              <a:rPr lang="pl-PL" sz="1100" dirty="0">
                <a:solidFill>
                  <a:srgbClr val="193965"/>
                </a:solidFill>
                <a:cs typeface="Arial" pitchFamily="34" charset="0"/>
              </a:rPr>
              <a:t> </a:t>
            </a:r>
            <a:r>
              <a:rPr lang="pl-PL" sz="1100" dirty="0" err="1">
                <a:solidFill>
                  <a:srgbClr val="193965"/>
                </a:solidFill>
                <a:cs typeface="Arial" pitchFamily="34" charset="0"/>
              </a:rPr>
              <a:t>differences</a:t>
            </a:r>
            <a:r>
              <a:rPr lang="pl-PL" sz="1100" dirty="0">
                <a:solidFill>
                  <a:srgbClr val="193965"/>
                </a:solidFill>
                <a:cs typeface="Arial" pitchFamily="34" charset="0"/>
              </a:rPr>
              <a:t> in </a:t>
            </a:r>
            <a:r>
              <a:rPr lang="pl-PL" sz="1100" dirty="0" err="1">
                <a:solidFill>
                  <a:srgbClr val="193965"/>
                </a:solidFill>
                <a:cs typeface="Arial" pitchFamily="34" charset="0"/>
              </a:rPr>
              <a:t>faculty</a:t>
            </a:r>
            <a:r>
              <a:rPr lang="pl-PL" sz="1100" dirty="0">
                <a:solidFill>
                  <a:srgbClr val="193965"/>
                </a:solidFill>
                <a:cs typeface="Arial" pitchFamily="34" charset="0"/>
              </a:rPr>
              <a:t> </a:t>
            </a:r>
            <a:r>
              <a:rPr lang="pl-PL" sz="1100" dirty="0" err="1">
                <a:solidFill>
                  <a:srgbClr val="193965"/>
                </a:solidFill>
                <a:cs typeface="Arial" pitchFamily="34" charset="0"/>
              </a:rPr>
              <a:t>research</a:t>
            </a:r>
            <a:r>
              <a:rPr lang="pl-PL" sz="1100" dirty="0">
                <a:solidFill>
                  <a:srgbClr val="193965"/>
                </a:solidFill>
                <a:cs typeface="Arial" pitchFamily="34" charset="0"/>
              </a:rPr>
              <a:t> data management </a:t>
            </a:r>
            <a:r>
              <a:rPr lang="pl-PL" sz="1100" dirty="0" err="1">
                <a:solidFill>
                  <a:srgbClr val="193965"/>
                </a:solidFill>
                <a:cs typeface="Arial" pitchFamily="34" charset="0"/>
              </a:rPr>
              <a:t>practices</a:t>
            </a:r>
            <a:r>
              <a:rPr lang="pl-PL" sz="1100" dirty="0">
                <a:solidFill>
                  <a:srgbClr val="193965"/>
                </a:solidFill>
                <a:cs typeface="Arial" pitchFamily="34" charset="0"/>
              </a:rPr>
              <a:t> and </a:t>
            </a:r>
            <a:r>
              <a:rPr lang="pl-PL" sz="1100" dirty="0" err="1">
                <a:solidFill>
                  <a:srgbClr val="193965"/>
                </a:solidFill>
                <a:cs typeface="Arial" pitchFamily="34" charset="0"/>
              </a:rPr>
              <a:t>perspectives</a:t>
            </a:r>
            <a:r>
              <a:rPr lang="pl-PL" sz="1100" dirty="0">
                <a:solidFill>
                  <a:srgbClr val="193965"/>
                </a:solidFill>
                <a:cs typeface="Arial" pitchFamily="34" charset="0"/>
              </a:rPr>
              <a:t>. </a:t>
            </a:r>
            <a:r>
              <a:rPr lang="pl-PL" sz="1100" dirty="0" err="1">
                <a:solidFill>
                  <a:srgbClr val="193965"/>
                </a:solidFill>
                <a:cs typeface="Arial" pitchFamily="34" charset="0"/>
              </a:rPr>
              <a:t>Available</a:t>
            </a:r>
            <a:r>
              <a:rPr lang="pl-PL" sz="1100" dirty="0">
                <a:solidFill>
                  <a:srgbClr val="193965"/>
                </a:solidFill>
                <a:cs typeface="Arial" pitchFamily="34" charset="0"/>
              </a:rPr>
              <a:t> </a:t>
            </a:r>
            <a:r>
              <a:rPr lang="pl-PL" sz="1100" dirty="0" err="1">
                <a:solidFill>
                  <a:srgbClr val="193965"/>
                </a:solidFill>
                <a:cs typeface="Arial" pitchFamily="34" charset="0"/>
              </a:rPr>
              <a:t>at</a:t>
            </a:r>
            <a:r>
              <a:rPr lang="pl-PL" sz="1100" dirty="0">
                <a:solidFill>
                  <a:srgbClr val="193965"/>
                </a:solidFill>
                <a:cs typeface="Arial" pitchFamily="34" charset="0"/>
              </a:rPr>
              <a:t>: https://doi.org/10.2218/ijdc.v8i2.263 (</a:t>
            </a:r>
            <a:r>
              <a:rPr lang="pl-PL" sz="1100" dirty="0" err="1">
                <a:solidFill>
                  <a:srgbClr val="193965"/>
                </a:solidFill>
                <a:cs typeface="Arial" pitchFamily="34" charset="0"/>
              </a:rPr>
              <a:t>Accessed</a:t>
            </a:r>
            <a:r>
              <a:rPr lang="pl-PL" sz="1100" dirty="0">
                <a:solidFill>
                  <a:srgbClr val="193965"/>
                </a:solidFill>
                <a:cs typeface="Arial" pitchFamily="34" charset="0"/>
              </a:rPr>
              <a:t>: 6 January 2021)</a:t>
            </a:r>
          </a:p>
          <a:p>
            <a:pPr marL="171450" indent="-171450">
              <a:lnSpc>
                <a:spcPct val="150000"/>
              </a:lnSpc>
              <a:buFont typeface="Arial" panose="020B0604020202020204" pitchFamily="34" charset="0"/>
              <a:buChar char="•"/>
            </a:pPr>
            <a:r>
              <a:rPr lang="pl-PL" sz="1100" dirty="0">
                <a:solidFill>
                  <a:srgbClr val="193965"/>
                </a:solidFill>
                <a:cs typeface="Arial" pitchFamily="34" charset="0"/>
              </a:rPr>
              <a:t>Dawson, M., &amp; </a:t>
            </a:r>
            <a:r>
              <a:rPr lang="pl-PL" sz="1100" dirty="0" err="1">
                <a:solidFill>
                  <a:srgbClr val="193965"/>
                </a:solidFill>
                <a:cs typeface="Arial" pitchFamily="34" charset="0"/>
              </a:rPr>
              <a:t>Rascoff</a:t>
            </a:r>
            <a:r>
              <a:rPr lang="pl-PL" sz="1100" dirty="0">
                <a:solidFill>
                  <a:srgbClr val="193965"/>
                </a:solidFill>
                <a:cs typeface="Arial" pitchFamily="34" charset="0"/>
              </a:rPr>
              <a:t>, M. (2006). </a:t>
            </a:r>
            <a:r>
              <a:rPr lang="pl-PL" sz="1100" dirty="0" err="1">
                <a:solidFill>
                  <a:srgbClr val="193965"/>
                </a:solidFill>
                <a:cs typeface="Arial" pitchFamily="34" charset="0"/>
              </a:rPr>
              <a:t>Scholarly</a:t>
            </a:r>
            <a:r>
              <a:rPr lang="pl-PL" sz="1100" dirty="0">
                <a:solidFill>
                  <a:srgbClr val="193965"/>
                </a:solidFill>
                <a:cs typeface="Arial" pitchFamily="34" charset="0"/>
              </a:rPr>
              <a:t> </a:t>
            </a:r>
            <a:r>
              <a:rPr lang="pl-PL" sz="1100" dirty="0" err="1">
                <a:solidFill>
                  <a:srgbClr val="193965"/>
                </a:solidFill>
                <a:cs typeface="Arial" pitchFamily="34" charset="0"/>
              </a:rPr>
              <a:t>communications</a:t>
            </a:r>
            <a:r>
              <a:rPr lang="pl-PL" sz="1100" dirty="0">
                <a:solidFill>
                  <a:srgbClr val="193965"/>
                </a:solidFill>
                <a:cs typeface="Arial" pitchFamily="34" charset="0"/>
              </a:rPr>
              <a:t> in the </a:t>
            </a:r>
            <a:r>
              <a:rPr lang="pl-PL" sz="1100" dirty="0" err="1">
                <a:solidFill>
                  <a:srgbClr val="193965"/>
                </a:solidFill>
                <a:cs typeface="Arial" pitchFamily="34" charset="0"/>
              </a:rPr>
              <a:t>Economics</a:t>
            </a:r>
            <a:r>
              <a:rPr lang="pl-PL" sz="1100" dirty="0">
                <a:solidFill>
                  <a:srgbClr val="193965"/>
                </a:solidFill>
                <a:cs typeface="Arial" pitchFamily="34" charset="0"/>
              </a:rPr>
              <a:t> </a:t>
            </a:r>
            <a:r>
              <a:rPr lang="pl-PL" sz="1100" dirty="0" err="1">
                <a:solidFill>
                  <a:srgbClr val="193965"/>
                </a:solidFill>
                <a:cs typeface="Arial" pitchFamily="34" charset="0"/>
              </a:rPr>
              <a:t>discipline</a:t>
            </a:r>
            <a:r>
              <a:rPr lang="pl-PL" sz="1100" dirty="0">
                <a:solidFill>
                  <a:srgbClr val="193965"/>
                </a:solidFill>
                <a:cs typeface="Arial" pitchFamily="34" charset="0"/>
              </a:rPr>
              <a:t>. A report </a:t>
            </a:r>
            <a:r>
              <a:rPr lang="pl-PL" sz="1100" dirty="0" err="1">
                <a:solidFill>
                  <a:srgbClr val="193965"/>
                </a:solidFill>
                <a:cs typeface="Arial" pitchFamily="34" charset="0"/>
              </a:rPr>
              <a:t>commissioned</a:t>
            </a:r>
            <a:r>
              <a:rPr lang="pl-PL" sz="1100" dirty="0">
                <a:solidFill>
                  <a:srgbClr val="193965"/>
                </a:solidFill>
                <a:cs typeface="Arial" pitchFamily="34" charset="0"/>
              </a:rPr>
              <a:t> by JSTOR. </a:t>
            </a:r>
            <a:r>
              <a:rPr lang="pl-PL" sz="1100" dirty="0" err="1">
                <a:solidFill>
                  <a:srgbClr val="193965"/>
                </a:solidFill>
                <a:cs typeface="Arial" pitchFamily="34" charset="0"/>
              </a:rPr>
              <a:t>Available</a:t>
            </a:r>
            <a:r>
              <a:rPr lang="pl-PL" sz="1100" dirty="0">
                <a:solidFill>
                  <a:srgbClr val="193965"/>
                </a:solidFill>
                <a:cs typeface="Arial" pitchFamily="34" charset="0"/>
              </a:rPr>
              <a:t> </a:t>
            </a:r>
            <a:r>
              <a:rPr lang="pl-PL" sz="1100" dirty="0" err="1">
                <a:solidFill>
                  <a:srgbClr val="193965"/>
                </a:solidFill>
                <a:cs typeface="Arial" pitchFamily="34" charset="0"/>
              </a:rPr>
              <a:t>at</a:t>
            </a:r>
            <a:r>
              <a:rPr lang="pl-PL" sz="1100" dirty="0">
                <a:solidFill>
                  <a:srgbClr val="193965"/>
                </a:solidFill>
                <a:cs typeface="Arial" pitchFamily="34" charset="0"/>
              </a:rPr>
              <a:t>: https://sr.ithaka.org/publications/scholarly-communications-in-the-economics-discipline/ (</a:t>
            </a:r>
            <a:r>
              <a:rPr lang="pl-PL" sz="1100" dirty="0" err="1">
                <a:solidFill>
                  <a:srgbClr val="193965"/>
                </a:solidFill>
                <a:cs typeface="Arial" pitchFamily="34" charset="0"/>
              </a:rPr>
              <a:t>Accessed</a:t>
            </a:r>
            <a:r>
              <a:rPr lang="pl-PL" sz="1100" dirty="0">
                <a:solidFill>
                  <a:srgbClr val="193965"/>
                </a:solidFill>
                <a:cs typeface="Arial" pitchFamily="34" charset="0"/>
              </a:rPr>
              <a:t>: 6 January 2021)</a:t>
            </a:r>
          </a:p>
          <a:p>
            <a:pPr marL="171450" indent="-171450">
              <a:lnSpc>
                <a:spcPct val="150000"/>
              </a:lnSpc>
              <a:buFont typeface="Arial" panose="020B0604020202020204" pitchFamily="34" charset="0"/>
              <a:buChar char="•"/>
            </a:pPr>
            <a:r>
              <a:rPr lang="pl-PL" sz="1100" dirty="0">
                <a:solidFill>
                  <a:srgbClr val="193965"/>
                </a:solidFill>
                <a:cs typeface="Arial" pitchFamily="34" charset="0"/>
              </a:rPr>
              <a:t>Czarny B., Podstawy ekonomii. PWE, Warszawa 2011</a:t>
            </a:r>
          </a:p>
          <a:p>
            <a:pPr marL="171450" indent="-171450">
              <a:lnSpc>
                <a:spcPct val="150000"/>
              </a:lnSpc>
              <a:buFont typeface="Arial" panose="020B0604020202020204" pitchFamily="34" charset="0"/>
              <a:buChar char="•"/>
            </a:pPr>
            <a:r>
              <a:rPr lang="pl-PL" sz="1100" dirty="0">
                <a:solidFill>
                  <a:srgbClr val="193965"/>
                </a:solidFill>
                <a:cs typeface="Arial" pitchFamily="34" charset="0"/>
              </a:rPr>
              <a:t>OECD (2015), "</a:t>
            </a:r>
            <a:r>
              <a:rPr lang="pl-PL" sz="1100" dirty="0" err="1">
                <a:solidFill>
                  <a:srgbClr val="193965"/>
                </a:solidFill>
                <a:cs typeface="Arial" pitchFamily="34" charset="0"/>
              </a:rPr>
              <a:t>Making</a:t>
            </a:r>
            <a:r>
              <a:rPr lang="pl-PL" sz="1100" dirty="0">
                <a:solidFill>
                  <a:srgbClr val="193965"/>
                </a:solidFill>
                <a:cs typeface="Arial" pitchFamily="34" charset="0"/>
              </a:rPr>
              <a:t> Open Science a </a:t>
            </a:r>
            <a:r>
              <a:rPr lang="pl-PL" sz="1100" dirty="0" err="1">
                <a:solidFill>
                  <a:srgbClr val="193965"/>
                </a:solidFill>
                <a:cs typeface="Arial" pitchFamily="34" charset="0"/>
              </a:rPr>
              <a:t>Reality</a:t>
            </a:r>
            <a:r>
              <a:rPr lang="pl-PL" sz="1100" dirty="0">
                <a:solidFill>
                  <a:srgbClr val="193965"/>
                </a:solidFill>
                <a:cs typeface="Arial" pitchFamily="34" charset="0"/>
              </a:rPr>
              <a:t>", OECD Science, Technology and </a:t>
            </a:r>
            <a:r>
              <a:rPr lang="pl-PL" sz="1100" dirty="0" err="1">
                <a:solidFill>
                  <a:srgbClr val="193965"/>
                </a:solidFill>
                <a:cs typeface="Arial" pitchFamily="34" charset="0"/>
              </a:rPr>
              <a:t>Industry</a:t>
            </a:r>
            <a:r>
              <a:rPr lang="pl-PL" sz="1100" dirty="0">
                <a:solidFill>
                  <a:srgbClr val="193965"/>
                </a:solidFill>
                <a:cs typeface="Arial" pitchFamily="34" charset="0"/>
              </a:rPr>
              <a:t> Policy </a:t>
            </a:r>
            <a:r>
              <a:rPr lang="pl-PL" sz="1100" dirty="0" err="1">
                <a:solidFill>
                  <a:srgbClr val="193965"/>
                </a:solidFill>
                <a:cs typeface="Arial" pitchFamily="34" charset="0"/>
              </a:rPr>
              <a:t>Papers</a:t>
            </a:r>
            <a:r>
              <a:rPr lang="pl-PL" sz="1100" dirty="0">
                <a:solidFill>
                  <a:srgbClr val="193965"/>
                </a:solidFill>
                <a:cs typeface="Arial" pitchFamily="34" charset="0"/>
              </a:rPr>
              <a:t>, No. 25, OECD Publishing, Paris, </a:t>
            </a:r>
            <a:r>
              <a:rPr lang="pl-PL" sz="1100" dirty="0" err="1">
                <a:solidFill>
                  <a:srgbClr val="193965"/>
                </a:solidFill>
                <a:cs typeface="Arial" pitchFamily="34" charset="0"/>
              </a:rPr>
              <a:t>Available</a:t>
            </a:r>
            <a:r>
              <a:rPr lang="pl-PL" sz="1100" dirty="0">
                <a:solidFill>
                  <a:srgbClr val="193965"/>
                </a:solidFill>
                <a:cs typeface="Arial" pitchFamily="34" charset="0"/>
              </a:rPr>
              <a:t> </a:t>
            </a:r>
            <a:r>
              <a:rPr lang="pl-PL" sz="1100" dirty="0" err="1">
                <a:solidFill>
                  <a:srgbClr val="193965"/>
                </a:solidFill>
                <a:cs typeface="Arial" pitchFamily="34" charset="0"/>
              </a:rPr>
              <a:t>at</a:t>
            </a:r>
            <a:r>
              <a:rPr lang="pl-PL" sz="1100" dirty="0">
                <a:solidFill>
                  <a:srgbClr val="193965"/>
                </a:solidFill>
                <a:cs typeface="Arial" pitchFamily="34" charset="0"/>
              </a:rPr>
              <a:t>:  https://doi.org/10.1787/5jrs2f963zs1-en (</a:t>
            </a:r>
            <a:r>
              <a:rPr lang="pl-PL" sz="1100" dirty="0" err="1">
                <a:solidFill>
                  <a:srgbClr val="193965"/>
                </a:solidFill>
                <a:cs typeface="Arial" pitchFamily="34" charset="0"/>
              </a:rPr>
              <a:t>Accessed</a:t>
            </a:r>
            <a:r>
              <a:rPr lang="pl-PL" sz="1100" dirty="0">
                <a:solidFill>
                  <a:srgbClr val="193965"/>
                </a:solidFill>
                <a:cs typeface="Arial" pitchFamily="34" charset="0"/>
              </a:rPr>
              <a:t>: 6 January 2021).</a:t>
            </a:r>
          </a:p>
          <a:p>
            <a:pPr marL="171450" indent="-171450">
              <a:lnSpc>
                <a:spcPct val="150000"/>
              </a:lnSpc>
              <a:buFont typeface="Arial" panose="020B0604020202020204" pitchFamily="34" charset="0"/>
              <a:buChar char="•"/>
            </a:pPr>
            <a:r>
              <a:rPr lang="pl-PL" sz="1100" dirty="0">
                <a:solidFill>
                  <a:srgbClr val="193965"/>
                </a:solidFill>
                <a:cs typeface="Arial" pitchFamily="34" charset="0"/>
              </a:rPr>
              <a:t>Rosa, K.,  Klaster jako forma powiązań  przedsiębiorstw w gospodarce opartej na wiedzy, Zeszyty Naukowe Wyższej Szkoły </a:t>
            </a:r>
            <a:r>
              <a:rPr lang="pl-PL" sz="1100" dirty="0" err="1">
                <a:solidFill>
                  <a:srgbClr val="193965"/>
                </a:solidFill>
                <a:cs typeface="Arial" pitchFamily="34" charset="0"/>
              </a:rPr>
              <a:t>Humanitas</a:t>
            </a:r>
            <a:r>
              <a:rPr lang="pl-PL" sz="1100" dirty="0">
                <a:solidFill>
                  <a:srgbClr val="193965"/>
                </a:solidFill>
                <a:cs typeface="Arial" pitchFamily="34" charset="0"/>
              </a:rPr>
              <a:t>, Sosnowiec 2008</a:t>
            </a:r>
          </a:p>
          <a:p>
            <a:pPr marL="171450" indent="-171450">
              <a:lnSpc>
                <a:spcPct val="150000"/>
              </a:lnSpc>
              <a:buFont typeface="Arial" panose="020B0604020202020204" pitchFamily="34" charset="0"/>
              <a:buChar char="•"/>
            </a:pPr>
            <a:r>
              <a:rPr lang="pl-PL" sz="1100" dirty="0" err="1">
                <a:solidFill>
                  <a:srgbClr val="193965"/>
                </a:solidFill>
                <a:cs typeface="Arial" pitchFamily="34" charset="0"/>
              </a:rPr>
              <a:t>Schwab</a:t>
            </a:r>
            <a:r>
              <a:rPr lang="pl-PL" sz="1100" dirty="0">
                <a:solidFill>
                  <a:srgbClr val="193965"/>
                </a:solidFill>
                <a:cs typeface="Arial" pitchFamily="34" charset="0"/>
              </a:rPr>
              <a:t>, K., et al., (2011) “Personal Data: The </a:t>
            </a:r>
            <a:r>
              <a:rPr lang="pl-PL" sz="1100" dirty="0" err="1">
                <a:solidFill>
                  <a:srgbClr val="193965"/>
                </a:solidFill>
                <a:cs typeface="Arial" pitchFamily="34" charset="0"/>
              </a:rPr>
              <a:t>Emergence</a:t>
            </a:r>
            <a:r>
              <a:rPr lang="pl-PL" sz="1100" dirty="0">
                <a:solidFill>
                  <a:srgbClr val="193965"/>
                </a:solidFill>
                <a:cs typeface="Arial" pitchFamily="34" charset="0"/>
              </a:rPr>
              <a:t> of a New </a:t>
            </a:r>
            <a:r>
              <a:rPr lang="pl-PL" sz="1100" dirty="0" err="1">
                <a:solidFill>
                  <a:srgbClr val="193965"/>
                </a:solidFill>
                <a:cs typeface="Arial" pitchFamily="34" charset="0"/>
              </a:rPr>
              <a:t>Asset</a:t>
            </a:r>
            <a:r>
              <a:rPr lang="pl-PL" sz="1100" dirty="0">
                <a:solidFill>
                  <a:srgbClr val="193965"/>
                </a:solidFill>
                <a:cs typeface="Arial" pitchFamily="34" charset="0"/>
              </a:rPr>
              <a:t> Class.” World </a:t>
            </a:r>
            <a:r>
              <a:rPr lang="pl-PL" sz="1100" dirty="0" err="1">
                <a:solidFill>
                  <a:srgbClr val="193965"/>
                </a:solidFill>
                <a:cs typeface="Arial" pitchFamily="34" charset="0"/>
              </a:rPr>
              <a:t>Economic</a:t>
            </a:r>
            <a:r>
              <a:rPr lang="pl-PL" sz="1100" dirty="0">
                <a:solidFill>
                  <a:srgbClr val="193965"/>
                </a:solidFill>
                <a:cs typeface="Arial" pitchFamily="34" charset="0"/>
              </a:rPr>
              <a:t> Forum Report </a:t>
            </a:r>
          </a:p>
          <a:p>
            <a:pPr marL="171450" indent="-171450">
              <a:lnSpc>
                <a:spcPct val="150000"/>
              </a:lnSpc>
              <a:buFont typeface="Arial" panose="020B0604020202020204" pitchFamily="34" charset="0"/>
              <a:buChar char="•"/>
            </a:pPr>
            <a:r>
              <a:rPr lang="pl-PL" sz="1100" dirty="0">
                <a:solidFill>
                  <a:srgbClr val="193965"/>
                </a:solidFill>
                <a:cs typeface="Arial" pitchFamily="34" charset="0"/>
              </a:rPr>
              <a:t>Skrzypek E. (2011). Gospodarka oparta na wiedzy i jej wyznaczniki., "Nierówności społeczne a wzrost gospodarczy", Nr 23</a:t>
            </a:r>
          </a:p>
          <a:p>
            <a:pPr marL="171450" indent="-171450">
              <a:lnSpc>
                <a:spcPct val="150000"/>
              </a:lnSpc>
              <a:buFont typeface="Arial" panose="020B0604020202020204" pitchFamily="34" charset="0"/>
              <a:buChar char="•"/>
            </a:pPr>
            <a:r>
              <a:rPr lang="pl-PL" sz="1100" dirty="0">
                <a:solidFill>
                  <a:srgbClr val="193965"/>
                </a:solidFill>
                <a:cs typeface="Arial" pitchFamily="34" charset="0"/>
              </a:rPr>
              <a:t>Skrzypek E., (2018), Bariery dzielenia się wiedzą w organizacji w warunkach społeczeństwa informacyjnego, Nierówności Społeczne a Wzrost Gospodarczy, nr 53 (1/2018)</a:t>
            </a:r>
          </a:p>
          <a:p>
            <a:pPr marL="171450" indent="-171450">
              <a:lnSpc>
                <a:spcPct val="150000"/>
              </a:lnSpc>
              <a:buFont typeface="Arial" panose="020B0604020202020204" pitchFamily="34" charset="0"/>
              <a:buChar char="•"/>
            </a:pPr>
            <a:r>
              <a:rPr lang="pl-PL" sz="1100" dirty="0">
                <a:solidFill>
                  <a:srgbClr val="193965"/>
                </a:solidFill>
                <a:cs typeface="Arial" pitchFamily="34" charset="0"/>
              </a:rPr>
              <a:t>Sobczyk, G., (2016), </a:t>
            </a:r>
            <a:r>
              <a:rPr lang="pl-PL" sz="1100" dirty="0" err="1">
                <a:solidFill>
                  <a:srgbClr val="193965"/>
                </a:solidFill>
                <a:cs typeface="Arial" pitchFamily="34" charset="0"/>
              </a:rPr>
              <a:t>Annales</a:t>
            </a:r>
            <a:r>
              <a:rPr lang="pl-PL" sz="1100" dirty="0">
                <a:solidFill>
                  <a:srgbClr val="193965"/>
                </a:solidFill>
                <a:cs typeface="Arial" pitchFamily="34" charset="0"/>
              </a:rPr>
              <a:t> H – </a:t>
            </a:r>
            <a:r>
              <a:rPr lang="pl-PL" sz="1100" dirty="0" err="1">
                <a:solidFill>
                  <a:srgbClr val="193965"/>
                </a:solidFill>
                <a:cs typeface="Arial" pitchFamily="34" charset="0"/>
              </a:rPr>
              <a:t>Oeconomia</a:t>
            </a:r>
            <a:r>
              <a:rPr lang="pl-PL" sz="1100" dirty="0">
                <a:solidFill>
                  <a:srgbClr val="193965"/>
                </a:solidFill>
                <a:cs typeface="Arial" pitchFamily="34" charset="0"/>
              </a:rPr>
              <a:t>, Rola i źródła informacji rynkowych w działalności przedsiębiorstw – wyniki badania, Uniwersytet Marii Curie-Skłodowskiej w Lublinie</a:t>
            </a:r>
          </a:p>
          <a:p>
            <a:pPr marL="171450" indent="-171450">
              <a:lnSpc>
                <a:spcPct val="150000"/>
              </a:lnSpc>
              <a:buFont typeface="Arial" panose="020B0604020202020204" pitchFamily="34" charset="0"/>
              <a:buChar char="•"/>
            </a:pPr>
            <a:r>
              <a:rPr lang="pl-PL" sz="1100" dirty="0">
                <a:solidFill>
                  <a:srgbClr val="193965"/>
                </a:solidFill>
                <a:cs typeface="Arial" pitchFamily="34" charset="0"/>
              </a:rPr>
              <a:t>Sosnowski, P., (2019), Systematyzacja pojęć związanych z metodami i źródłami pozyskiwania informacji w kontekście </a:t>
            </a:r>
            <a:r>
              <a:rPr lang="pl-PL" sz="1100" dirty="0" err="1">
                <a:solidFill>
                  <a:srgbClr val="193965"/>
                </a:solidFill>
                <a:cs typeface="Arial" pitchFamily="34" charset="0"/>
              </a:rPr>
              <a:t>infobrokeringu</a:t>
            </a:r>
            <a:r>
              <a:rPr lang="pl-PL" sz="1100" dirty="0">
                <a:solidFill>
                  <a:srgbClr val="193965"/>
                </a:solidFill>
                <a:cs typeface="Arial" pitchFamily="34" charset="0"/>
              </a:rPr>
              <a:t>, Studia Politologiczne 2019 nr 54 </a:t>
            </a:r>
          </a:p>
          <a:p>
            <a:pPr marL="171450" indent="-171450">
              <a:lnSpc>
                <a:spcPct val="150000"/>
              </a:lnSpc>
              <a:buFont typeface="Arial" panose="020B0604020202020204" pitchFamily="34" charset="0"/>
              <a:buChar char="•"/>
            </a:pPr>
            <a:r>
              <a:rPr lang="pl-PL" sz="1100" dirty="0">
                <a:solidFill>
                  <a:srgbClr val="193965"/>
                </a:solidFill>
                <a:cs typeface="Arial" pitchFamily="34" charset="0"/>
              </a:rPr>
              <a:t>Strzelczyk, E., (2017) Otwarte dane badawcze – </a:t>
            </a:r>
            <a:r>
              <a:rPr lang="pl-PL" sz="1100" dirty="0" err="1">
                <a:solidFill>
                  <a:srgbClr val="193965"/>
                </a:solidFill>
                <a:cs typeface="Arial" pitchFamily="34" charset="0"/>
              </a:rPr>
              <a:t>kooejny</a:t>
            </a:r>
            <a:r>
              <a:rPr lang="pl-PL" sz="1100" dirty="0">
                <a:solidFill>
                  <a:srgbClr val="193965"/>
                </a:solidFill>
                <a:cs typeface="Arial" pitchFamily="34" charset="0"/>
              </a:rPr>
              <a:t> krok do otwierania nauki, Bibliograficzne bazy danych: perspektywy i problemy rozwoju, III Konferencja Naukowa Konsorcjum </a:t>
            </a:r>
            <a:r>
              <a:rPr lang="pl-PL" sz="1100" dirty="0" err="1">
                <a:solidFill>
                  <a:srgbClr val="193965"/>
                </a:solidFill>
                <a:cs typeface="Arial" pitchFamily="34" charset="0"/>
              </a:rPr>
              <a:t>BazTech</a:t>
            </a:r>
            <a:r>
              <a:rPr lang="pl-PL" sz="1100" dirty="0">
                <a:solidFill>
                  <a:srgbClr val="193965"/>
                </a:solidFill>
                <a:cs typeface="Arial" pitchFamily="34" charset="0"/>
              </a:rPr>
              <a:t>, Kraków 2017</a:t>
            </a:r>
          </a:p>
        </p:txBody>
      </p:sp>
      <p:sp>
        <p:nvSpPr>
          <p:cNvPr id="20" name="pole tekstowe 19"/>
          <p:cNvSpPr txBox="1"/>
          <p:nvPr/>
        </p:nvSpPr>
        <p:spPr>
          <a:xfrm>
            <a:off x="1739516" y="6397492"/>
            <a:ext cx="4932548" cy="253211"/>
          </a:xfrm>
          <a:prstGeom prst="rect">
            <a:avLst/>
          </a:prstGeom>
          <a:noFill/>
        </p:spPr>
        <p:txBody>
          <a:bodyPr wrap="square" rtlCol="0">
            <a:spAutoFit/>
          </a:bodyPr>
          <a:lstStyle/>
          <a:p>
            <a:pPr>
              <a:lnSpc>
                <a:spcPts val="1400"/>
              </a:lnSpc>
            </a:pPr>
            <a:r>
              <a:rPr lang="pl-PL" sz="900">
                <a:solidFill>
                  <a:srgbClr val="576672"/>
                </a:solidFill>
                <a:latin typeface="Arial" pitchFamily="34" charset="0"/>
                <a:cs typeface="Arial" pitchFamily="34" charset="0"/>
              </a:rPr>
              <a:t>Centrum Usług Informatycznych Politechniki Gdańskiej © 2019</a:t>
            </a:r>
            <a:endParaRPr lang="pl-PL" sz="900" dirty="0">
              <a:solidFill>
                <a:srgbClr val="576672"/>
              </a:solidFill>
              <a:latin typeface="Arial" pitchFamily="34" charset="0"/>
              <a:cs typeface="Arial" pitchFamily="34" charset="0"/>
            </a:endParaRPr>
          </a:p>
        </p:txBody>
      </p:sp>
      <p:pic>
        <p:nvPicPr>
          <p:cNvPr id="9" name="Obraz 8">
            <a:extLst>
              <a:ext uri="{FF2B5EF4-FFF2-40B4-BE49-F238E27FC236}">
                <a16:creationId xmlns:a16="http://schemas.microsoft.com/office/drawing/2014/main" id="{D3E16A77-C4D2-4B9E-B308-22DE8991C522}"/>
              </a:ext>
            </a:extLst>
          </p:cNvPr>
          <p:cNvPicPr>
            <a:picLocks noChangeAspect="1"/>
          </p:cNvPicPr>
          <p:nvPr/>
        </p:nvPicPr>
        <p:blipFill>
          <a:blip r:embed="rId2"/>
          <a:stretch>
            <a:fillRect/>
          </a:stretch>
        </p:blipFill>
        <p:spPr>
          <a:xfrm>
            <a:off x="8413186" y="294384"/>
            <a:ext cx="1895280" cy="254296"/>
          </a:xfrm>
          <a:prstGeom prst="rect">
            <a:avLst/>
          </a:prstGeom>
        </p:spPr>
      </p:pic>
      <p:pic>
        <p:nvPicPr>
          <p:cNvPr id="10" name="Grafika 9">
            <a:extLst>
              <a:ext uri="{FF2B5EF4-FFF2-40B4-BE49-F238E27FC236}">
                <a16:creationId xmlns:a16="http://schemas.microsoft.com/office/drawing/2014/main" id="{90849899-765C-4A32-B5D1-39CDB8BB3907}"/>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915276" y="6496050"/>
            <a:ext cx="2752725" cy="361950"/>
          </a:xfrm>
          <a:prstGeom prst="rect">
            <a:avLst/>
          </a:prstGeom>
        </p:spPr>
      </p:pic>
      <p:cxnSp>
        <p:nvCxnSpPr>
          <p:cNvPr id="17" name="Łącznik prosty 16">
            <a:extLst>
              <a:ext uri="{FF2B5EF4-FFF2-40B4-BE49-F238E27FC236}">
                <a16:creationId xmlns:a16="http://schemas.microsoft.com/office/drawing/2014/main" id="{45D1DC46-6FC3-4BFC-90C7-BD213A8ED424}"/>
              </a:ext>
            </a:extLst>
          </p:cNvPr>
          <p:cNvCxnSpPr/>
          <p:nvPr/>
        </p:nvCxnSpPr>
        <p:spPr>
          <a:xfrm>
            <a:off x="1883532" y="296652"/>
            <a:ext cx="0" cy="360040"/>
          </a:xfrm>
          <a:prstGeom prst="line">
            <a:avLst/>
          </a:prstGeom>
          <a:ln w="12700">
            <a:solidFill>
              <a:srgbClr val="E8652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085405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pole tekstowe 19"/>
          <p:cNvSpPr txBox="1"/>
          <p:nvPr/>
        </p:nvSpPr>
        <p:spPr>
          <a:xfrm>
            <a:off x="1739516" y="6397492"/>
            <a:ext cx="4932548" cy="253211"/>
          </a:xfrm>
          <a:prstGeom prst="rect">
            <a:avLst/>
          </a:prstGeom>
          <a:noFill/>
        </p:spPr>
        <p:txBody>
          <a:bodyPr wrap="square" rtlCol="0">
            <a:spAutoFit/>
          </a:bodyPr>
          <a:lstStyle/>
          <a:p>
            <a:pPr>
              <a:lnSpc>
                <a:spcPts val="1400"/>
              </a:lnSpc>
            </a:pPr>
            <a:r>
              <a:rPr lang="pl-PL" sz="900">
                <a:solidFill>
                  <a:srgbClr val="576672"/>
                </a:solidFill>
                <a:latin typeface="Arial" pitchFamily="34" charset="0"/>
                <a:cs typeface="Arial" pitchFamily="34" charset="0"/>
              </a:rPr>
              <a:t>Centrum Usług Informatycznych Politechniki Gdańskiej © 2019</a:t>
            </a:r>
            <a:endParaRPr lang="pl-PL" sz="900" dirty="0">
              <a:solidFill>
                <a:srgbClr val="576672"/>
              </a:solidFill>
              <a:latin typeface="Arial" pitchFamily="34" charset="0"/>
              <a:cs typeface="Arial" pitchFamily="34" charset="0"/>
            </a:endParaRPr>
          </a:p>
        </p:txBody>
      </p:sp>
      <p:pic>
        <p:nvPicPr>
          <p:cNvPr id="17" name="Grafika 16">
            <a:extLst>
              <a:ext uri="{FF2B5EF4-FFF2-40B4-BE49-F238E27FC236}">
                <a16:creationId xmlns:a16="http://schemas.microsoft.com/office/drawing/2014/main" id="{7BEFDB99-96E8-41C9-A7DA-0AF12B77C54D}"/>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915276" y="6496050"/>
            <a:ext cx="2752725" cy="361950"/>
          </a:xfrm>
          <a:prstGeom prst="rect">
            <a:avLst/>
          </a:prstGeom>
        </p:spPr>
      </p:pic>
      <p:sp>
        <p:nvSpPr>
          <p:cNvPr id="10" name="pole tekstowe 9">
            <a:extLst>
              <a:ext uri="{FF2B5EF4-FFF2-40B4-BE49-F238E27FC236}">
                <a16:creationId xmlns:a16="http://schemas.microsoft.com/office/drawing/2014/main" id="{C4298B06-F4E8-44F2-9967-3602A839521E}"/>
              </a:ext>
            </a:extLst>
          </p:cNvPr>
          <p:cNvSpPr txBox="1"/>
          <p:nvPr/>
        </p:nvSpPr>
        <p:spPr>
          <a:xfrm>
            <a:off x="1902768" y="3284984"/>
            <a:ext cx="8386464" cy="1569660"/>
          </a:xfrm>
          <a:prstGeom prst="rect">
            <a:avLst/>
          </a:prstGeom>
          <a:noFill/>
        </p:spPr>
        <p:txBody>
          <a:bodyPr wrap="square" rtlCol="0">
            <a:spAutoFit/>
          </a:bodyPr>
          <a:lstStyle/>
          <a:p>
            <a:pPr algn="ctr"/>
            <a:r>
              <a:rPr lang="pl-PL" sz="1600" dirty="0">
                <a:solidFill>
                  <a:srgbClr val="193965"/>
                </a:solidFill>
                <a:latin typeface="Ubuntu" panose="020B0504030602030204" pitchFamily="34" charset="0"/>
              </a:rPr>
              <a:t>Projekt</a:t>
            </a:r>
          </a:p>
          <a:p>
            <a:pPr algn="ctr"/>
            <a:r>
              <a:rPr lang="pl-PL" sz="1600" dirty="0">
                <a:solidFill>
                  <a:srgbClr val="193965"/>
                </a:solidFill>
                <a:latin typeface="Ubuntu" panose="020B0504030602030204" pitchFamily="34" charset="0"/>
              </a:rPr>
              <a:t>„</a:t>
            </a:r>
            <a:r>
              <a:rPr lang="pl-PL" sz="1600" i="1" dirty="0">
                <a:solidFill>
                  <a:srgbClr val="193965"/>
                </a:solidFill>
                <a:latin typeface="Ubuntu" panose="020B0504030602030204" pitchFamily="34" charset="0"/>
              </a:rPr>
              <a:t>MOST DANYCH. </a:t>
            </a:r>
            <a:r>
              <a:rPr lang="pl-PL" sz="1600" i="1" dirty="0" err="1">
                <a:solidFill>
                  <a:srgbClr val="193965"/>
                </a:solidFill>
                <a:latin typeface="Ubuntu" panose="020B0504030602030204" pitchFamily="34" charset="0"/>
              </a:rPr>
              <a:t>Multidyscyplinarny</a:t>
            </a:r>
            <a:r>
              <a:rPr lang="pl-PL" sz="1600" i="1" dirty="0">
                <a:solidFill>
                  <a:srgbClr val="193965"/>
                </a:solidFill>
                <a:latin typeface="Ubuntu" panose="020B0504030602030204" pitchFamily="34" charset="0"/>
              </a:rPr>
              <a:t> Otwarty System Transferu Wiedzy</a:t>
            </a:r>
          </a:p>
          <a:p>
            <a:pPr algn="ctr"/>
            <a:r>
              <a:rPr lang="pl-PL" sz="1600" i="1" dirty="0">
                <a:solidFill>
                  <a:srgbClr val="193965"/>
                </a:solidFill>
                <a:latin typeface="Ubuntu" panose="020B0504030602030204" pitchFamily="34" charset="0"/>
              </a:rPr>
              <a:t>– etap II: Open </a:t>
            </a:r>
            <a:r>
              <a:rPr lang="pl-PL" sz="1600" i="1" dirty="0" err="1">
                <a:solidFill>
                  <a:srgbClr val="193965"/>
                </a:solidFill>
                <a:latin typeface="Ubuntu" panose="020B0504030602030204" pitchFamily="34" charset="0"/>
              </a:rPr>
              <a:t>Research</a:t>
            </a:r>
            <a:r>
              <a:rPr lang="pl-PL" sz="1600" i="1" dirty="0">
                <a:solidFill>
                  <a:srgbClr val="193965"/>
                </a:solidFill>
                <a:latin typeface="Ubuntu" panose="020B0504030602030204" pitchFamily="34" charset="0"/>
              </a:rPr>
              <a:t> Data</a:t>
            </a:r>
            <a:r>
              <a:rPr lang="pl-PL" sz="1600" dirty="0">
                <a:solidFill>
                  <a:srgbClr val="193965"/>
                </a:solidFill>
                <a:latin typeface="Ubuntu" panose="020B0504030602030204" pitchFamily="34" charset="0"/>
              </a:rPr>
              <a:t>”</a:t>
            </a:r>
          </a:p>
          <a:p>
            <a:pPr algn="ctr"/>
            <a:r>
              <a:rPr lang="pl-PL" sz="1600" dirty="0">
                <a:solidFill>
                  <a:srgbClr val="193965"/>
                </a:solidFill>
                <a:latin typeface="Ubuntu" panose="020B0504030602030204" pitchFamily="34" charset="0"/>
              </a:rPr>
              <a:t>współfinansowany jest</a:t>
            </a:r>
          </a:p>
          <a:p>
            <a:pPr algn="ctr"/>
            <a:r>
              <a:rPr lang="pl-PL" sz="1600" dirty="0">
                <a:solidFill>
                  <a:srgbClr val="193965"/>
                </a:solidFill>
                <a:latin typeface="Ubuntu" panose="020B0504030602030204" pitchFamily="34" charset="0"/>
              </a:rPr>
              <a:t>z Europejskiego Funduszu Rozwoju Regionalnego</a:t>
            </a:r>
          </a:p>
          <a:p>
            <a:pPr algn="ctr"/>
            <a:r>
              <a:rPr lang="pl-PL" sz="1600" dirty="0">
                <a:solidFill>
                  <a:srgbClr val="193965"/>
                </a:solidFill>
                <a:latin typeface="Ubuntu" panose="020B0504030602030204" pitchFamily="34" charset="0"/>
              </a:rPr>
              <a:t>w ramach Programu Operacyjnego Polska Cyfrowa na lata 2014-2020</a:t>
            </a:r>
            <a:endParaRPr lang="pl-PL" sz="1600" dirty="0">
              <a:solidFill>
                <a:srgbClr val="193965"/>
              </a:solidFill>
              <a:latin typeface="Ubuntu" panose="020B0504030602030204" pitchFamily="34" charset="0"/>
              <a:cs typeface="Arial" pitchFamily="34" charset="0"/>
            </a:endParaRPr>
          </a:p>
        </p:txBody>
      </p:sp>
      <p:pic>
        <p:nvPicPr>
          <p:cNvPr id="19" name="Obraz 18">
            <a:extLst>
              <a:ext uri="{FF2B5EF4-FFF2-40B4-BE49-F238E27FC236}">
                <a16:creationId xmlns:a16="http://schemas.microsoft.com/office/drawing/2014/main" id="{1B02F098-B7A9-4FC7-9161-6D6D8B191613}"/>
              </a:ext>
            </a:extLst>
          </p:cNvPr>
          <p:cNvPicPr>
            <a:picLocks noChangeAspect="1"/>
          </p:cNvPicPr>
          <p:nvPr/>
        </p:nvPicPr>
        <p:blipFill>
          <a:blip r:embed="rId4"/>
          <a:stretch>
            <a:fillRect/>
          </a:stretch>
        </p:blipFill>
        <p:spPr>
          <a:xfrm>
            <a:off x="8580276" y="360734"/>
            <a:ext cx="1728190" cy="231877"/>
          </a:xfrm>
          <a:prstGeom prst="rect">
            <a:avLst/>
          </a:prstGeom>
        </p:spPr>
      </p:pic>
      <p:pic>
        <p:nvPicPr>
          <p:cNvPr id="21" name="Obraz 20">
            <a:extLst>
              <a:ext uri="{FF2B5EF4-FFF2-40B4-BE49-F238E27FC236}">
                <a16:creationId xmlns:a16="http://schemas.microsoft.com/office/drawing/2014/main" id="{9F79DDBC-1A07-4CB2-8D04-6500A7E2EAAF}"/>
              </a:ext>
            </a:extLst>
          </p:cNvPr>
          <p:cNvPicPr>
            <a:picLocks noChangeAspect="1"/>
          </p:cNvPicPr>
          <p:nvPr/>
        </p:nvPicPr>
        <p:blipFill>
          <a:blip r:embed="rId5"/>
          <a:stretch>
            <a:fillRect/>
          </a:stretch>
        </p:blipFill>
        <p:spPr>
          <a:xfrm>
            <a:off x="2468437" y="317263"/>
            <a:ext cx="468052" cy="330326"/>
          </a:xfrm>
          <a:prstGeom prst="rect">
            <a:avLst/>
          </a:prstGeom>
        </p:spPr>
      </p:pic>
      <p:pic>
        <p:nvPicPr>
          <p:cNvPr id="23" name="Obraz 22">
            <a:extLst>
              <a:ext uri="{FF2B5EF4-FFF2-40B4-BE49-F238E27FC236}">
                <a16:creationId xmlns:a16="http://schemas.microsoft.com/office/drawing/2014/main" id="{97F04FE4-78C2-456D-A6E7-3507DCAA4B9A}"/>
              </a:ext>
            </a:extLst>
          </p:cNvPr>
          <p:cNvPicPr>
            <a:picLocks noChangeAspect="1"/>
          </p:cNvPicPr>
          <p:nvPr/>
        </p:nvPicPr>
        <p:blipFill>
          <a:blip r:embed="rId6"/>
          <a:stretch>
            <a:fillRect/>
          </a:stretch>
        </p:blipFill>
        <p:spPr>
          <a:xfrm>
            <a:off x="1781387" y="300498"/>
            <a:ext cx="489262" cy="352348"/>
          </a:xfrm>
          <a:prstGeom prst="rect">
            <a:avLst/>
          </a:prstGeom>
        </p:spPr>
      </p:pic>
      <p:pic>
        <p:nvPicPr>
          <p:cNvPr id="2" name="Obraz 1">
            <a:extLst>
              <a:ext uri="{FF2B5EF4-FFF2-40B4-BE49-F238E27FC236}">
                <a16:creationId xmlns:a16="http://schemas.microsoft.com/office/drawing/2014/main" id="{95981152-6F5D-483A-8478-F707667938CF}"/>
              </a:ext>
            </a:extLst>
          </p:cNvPr>
          <p:cNvPicPr>
            <a:picLocks noChangeAspect="1"/>
          </p:cNvPicPr>
          <p:nvPr/>
        </p:nvPicPr>
        <p:blipFill>
          <a:blip r:embed="rId7"/>
          <a:stretch>
            <a:fillRect/>
          </a:stretch>
        </p:blipFill>
        <p:spPr>
          <a:xfrm>
            <a:off x="2511256" y="5347809"/>
            <a:ext cx="7169489" cy="484434"/>
          </a:xfrm>
          <a:prstGeom prst="rect">
            <a:avLst/>
          </a:prstGeom>
        </p:spPr>
      </p:pic>
      <p:pic>
        <p:nvPicPr>
          <p:cNvPr id="3" name="Obraz 2">
            <a:extLst>
              <a:ext uri="{FF2B5EF4-FFF2-40B4-BE49-F238E27FC236}">
                <a16:creationId xmlns:a16="http://schemas.microsoft.com/office/drawing/2014/main" id="{7951A0E7-887C-4E2D-A541-A244AB5634BE}"/>
              </a:ext>
            </a:extLst>
          </p:cNvPr>
          <p:cNvPicPr>
            <a:picLocks noChangeAspect="1"/>
          </p:cNvPicPr>
          <p:nvPr/>
        </p:nvPicPr>
        <p:blipFill>
          <a:blip r:embed="rId8"/>
          <a:stretch>
            <a:fillRect/>
          </a:stretch>
        </p:blipFill>
        <p:spPr>
          <a:xfrm>
            <a:off x="4883348" y="1376772"/>
            <a:ext cx="2425305" cy="1583020"/>
          </a:xfrm>
          <a:prstGeom prst="rect">
            <a:avLst/>
          </a:prstGeom>
        </p:spPr>
      </p:pic>
      <p:pic>
        <p:nvPicPr>
          <p:cNvPr id="13" name="Obraz 12">
            <a:extLst>
              <a:ext uri="{FF2B5EF4-FFF2-40B4-BE49-F238E27FC236}">
                <a16:creationId xmlns:a16="http://schemas.microsoft.com/office/drawing/2014/main" id="{116446B8-7E5F-4A26-B977-07554B376AA6}"/>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a:off x="3134279" y="274370"/>
            <a:ext cx="310281" cy="404603"/>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pole tekstowe 15"/>
          <p:cNvSpPr txBox="1"/>
          <p:nvPr/>
        </p:nvSpPr>
        <p:spPr>
          <a:xfrm>
            <a:off x="1775520" y="3081567"/>
            <a:ext cx="8386464" cy="463075"/>
          </a:xfrm>
          <a:prstGeom prst="rect">
            <a:avLst/>
          </a:prstGeom>
          <a:noFill/>
        </p:spPr>
        <p:txBody>
          <a:bodyPr wrap="square" rtlCol="0">
            <a:spAutoFit/>
          </a:bodyPr>
          <a:lstStyle/>
          <a:p>
            <a:pPr algn="ctr">
              <a:lnSpc>
                <a:spcPct val="150000"/>
              </a:lnSpc>
            </a:pPr>
            <a:r>
              <a:rPr lang="pl-PL">
                <a:solidFill>
                  <a:srgbClr val="193965"/>
                </a:solidFill>
                <a:latin typeface="Ubuntu" pitchFamily="34" charset="0"/>
                <a:cs typeface="Arial" pitchFamily="34" charset="0"/>
              </a:rPr>
              <a:t>Dziękuję za uwagę</a:t>
            </a:r>
            <a:endParaRPr lang="pl-PL">
              <a:solidFill>
                <a:srgbClr val="193965"/>
              </a:solidFill>
              <a:latin typeface="Arial" pitchFamily="34" charset="0"/>
              <a:cs typeface="Arial" pitchFamily="34" charset="0"/>
            </a:endParaRPr>
          </a:p>
        </p:txBody>
      </p:sp>
      <p:pic>
        <p:nvPicPr>
          <p:cNvPr id="10" name="Grafika 9">
            <a:extLst>
              <a:ext uri="{FF2B5EF4-FFF2-40B4-BE49-F238E27FC236}">
                <a16:creationId xmlns:a16="http://schemas.microsoft.com/office/drawing/2014/main" id="{0046BB58-E70F-497A-9D76-3D6BE6FC69DB}"/>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915276" y="6496050"/>
            <a:ext cx="2752725" cy="361950"/>
          </a:xfrm>
          <a:prstGeom prst="rect">
            <a:avLst/>
          </a:prstGeom>
        </p:spPr>
      </p:pic>
      <p:pic>
        <p:nvPicPr>
          <p:cNvPr id="17" name="Obraz 16">
            <a:extLst>
              <a:ext uri="{FF2B5EF4-FFF2-40B4-BE49-F238E27FC236}">
                <a16:creationId xmlns:a16="http://schemas.microsoft.com/office/drawing/2014/main" id="{EC287465-9155-4F7E-8B45-C015FA2726A9}"/>
              </a:ext>
            </a:extLst>
          </p:cNvPr>
          <p:cNvPicPr>
            <a:picLocks noChangeAspect="1"/>
          </p:cNvPicPr>
          <p:nvPr/>
        </p:nvPicPr>
        <p:blipFill>
          <a:blip r:embed="rId4"/>
          <a:stretch>
            <a:fillRect/>
          </a:stretch>
        </p:blipFill>
        <p:spPr>
          <a:xfrm>
            <a:off x="8580276" y="360734"/>
            <a:ext cx="1728190" cy="231877"/>
          </a:xfrm>
          <a:prstGeom prst="rect">
            <a:avLst/>
          </a:prstGeom>
        </p:spPr>
      </p:pic>
      <p:pic>
        <p:nvPicPr>
          <p:cNvPr id="24" name="Obraz 23">
            <a:extLst>
              <a:ext uri="{FF2B5EF4-FFF2-40B4-BE49-F238E27FC236}">
                <a16:creationId xmlns:a16="http://schemas.microsoft.com/office/drawing/2014/main" id="{EE6963EF-16CD-4959-9294-1983E4A07DA4}"/>
              </a:ext>
            </a:extLst>
          </p:cNvPr>
          <p:cNvPicPr>
            <a:picLocks noChangeAspect="1"/>
          </p:cNvPicPr>
          <p:nvPr/>
        </p:nvPicPr>
        <p:blipFill>
          <a:blip r:embed="rId5"/>
          <a:stretch>
            <a:fillRect/>
          </a:stretch>
        </p:blipFill>
        <p:spPr>
          <a:xfrm>
            <a:off x="2468437" y="317263"/>
            <a:ext cx="468052" cy="330326"/>
          </a:xfrm>
          <a:prstGeom prst="rect">
            <a:avLst/>
          </a:prstGeom>
        </p:spPr>
      </p:pic>
      <p:pic>
        <p:nvPicPr>
          <p:cNvPr id="26" name="Obraz 25">
            <a:extLst>
              <a:ext uri="{FF2B5EF4-FFF2-40B4-BE49-F238E27FC236}">
                <a16:creationId xmlns:a16="http://schemas.microsoft.com/office/drawing/2014/main" id="{BCEC28C9-AFBE-4279-90FE-7F99B440B837}"/>
              </a:ext>
            </a:extLst>
          </p:cNvPr>
          <p:cNvPicPr>
            <a:picLocks noChangeAspect="1"/>
          </p:cNvPicPr>
          <p:nvPr/>
        </p:nvPicPr>
        <p:blipFill>
          <a:blip r:embed="rId6"/>
          <a:stretch>
            <a:fillRect/>
          </a:stretch>
        </p:blipFill>
        <p:spPr>
          <a:xfrm>
            <a:off x="1781387" y="300498"/>
            <a:ext cx="489262" cy="352348"/>
          </a:xfrm>
          <a:prstGeom prst="rect">
            <a:avLst/>
          </a:prstGeom>
        </p:spPr>
      </p:pic>
      <p:pic>
        <p:nvPicPr>
          <p:cNvPr id="8" name="Obraz 7">
            <a:extLst>
              <a:ext uri="{FF2B5EF4-FFF2-40B4-BE49-F238E27FC236}">
                <a16:creationId xmlns:a16="http://schemas.microsoft.com/office/drawing/2014/main" id="{DF9A282C-CB26-476F-AC91-E1B7F5A6430B}"/>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3130127" y="274370"/>
            <a:ext cx="310281" cy="404603"/>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pole tekstowe 15"/>
          <p:cNvSpPr txBox="1"/>
          <p:nvPr/>
        </p:nvSpPr>
        <p:spPr>
          <a:xfrm>
            <a:off x="1775520" y="1016732"/>
            <a:ext cx="8386464" cy="4292650"/>
          </a:xfrm>
          <a:prstGeom prst="rect">
            <a:avLst/>
          </a:prstGeom>
          <a:noFill/>
        </p:spPr>
        <p:txBody>
          <a:bodyPr wrap="square" rtlCol="0">
            <a:spAutoFit/>
          </a:bodyPr>
          <a:lstStyle/>
          <a:p>
            <a:pPr>
              <a:lnSpc>
                <a:spcPts val="1600"/>
              </a:lnSpc>
            </a:pPr>
            <a:r>
              <a:rPr lang="pl-PL" sz="2000" dirty="0">
                <a:solidFill>
                  <a:srgbClr val="193965"/>
                </a:solidFill>
                <a:latin typeface="Ubuntu" pitchFamily="34" charset="0"/>
                <a:cs typeface="Arial" pitchFamily="34" charset="0"/>
              </a:rPr>
              <a:t>Otwarte dane badawcze</a:t>
            </a:r>
            <a:endParaRPr lang="pl-PL" sz="1200" dirty="0">
              <a:solidFill>
                <a:srgbClr val="193965"/>
              </a:solidFill>
              <a:latin typeface="Arial" pitchFamily="34" charset="0"/>
              <a:cs typeface="Arial" pitchFamily="34" charset="0"/>
            </a:endParaRPr>
          </a:p>
          <a:p>
            <a:pPr>
              <a:lnSpc>
                <a:spcPts val="1600"/>
              </a:lnSpc>
            </a:pPr>
            <a:endParaRPr lang="pl-PL" sz="1200" dirty="0">
              <a:solidFill>
                <a:srgbClr val="193965"/>
              </a:solidFill>
              <a:latin typeface="Arial" pitchFamily="34" charset="0"/>
              <a:cs typeface="Arial" pitchFamily="34" charset="0"/>
            </a:endParaRPr>
          </a:p>
          <a:p>
            <a:pPr>
              <a:lnSpc>
                <a:spcPct val="150000"/>
              </a:lnSpc>
            </a:pPr>
            <a:r>
              <a:rPr lang="pl-PL" sz="1200" dirty="0">
                <a:solidFill>
                  <a:srgbClr val="193965"/>
                </a:solidFill>
                <a:latin typeface="Ubuntu" pitchFamily="34" charset="0"/>
                <a:cs typeface="Arial" pitchFamily="34" charset="0"/>
              </a:rPr>
              <a:t>Obecnie otwarty dostęp do prac naukowych jest stosunkowo dobrze ugruntowany w krajach rozwiniętych; jednak publiczne udostępnianie danych badawczych znajduje się w okresie przejściowym. Ogólnie rzecz biorąc</a:t>
            </a:r>
            <a:r>
              <a:rPr lang="pl-PL" sz="1200" b="1" dirty="0">
                <a:solidFill>
                  <a:srgbClr val="193965"/>
                </a:solidFill>
                <a:latin typeface="Ubuntu" pitchFamily="34" charset="0"/>
                <a:cs typeface="Arial" pitchFamily="34" charset="0"/>
              </a:rPr>
              <a:t>, otwarte dane badawcze </a:t>
            </a:r>
            <a:r>
              <a:rPr lang="pl-PL" sz="1200" dirty="0">
                <a:solidFill>
                  <a:srgbClr val="193965"/>
                </a:solidFill>
                <a:latin typeface="Ubuntu" pitchFamily="34" charset="0"/>
                <a:cs typeface="Arial" pitchFamily="34" charset="0"/>
              </a:rPr>
              <a:t>odnoszą się do wszystkich danych naukowych, które są swobodnie dostępne i mogą być ponownie wykorzystywane i rozpowszechniane bez ograniczeń. </a:t>
            </a:r>
          </a:p>
          <a:p>
            <a:pPr>
              <a:lnSpc>
                <a:spcPct val="150000"/>
              </a:lnSpc>
            </a:pPr>
            <a:endParaRPr lang="pl-PL" sz="1200" dirty="0">
              <a:solidFill>
                <a:srgbClr val="193965"/>
              </a:solidFill>
              <a:latin typeface="Ubuntu" pitchFamily="34" charset="0"/>
              <a:cs typeface="Arial" pitchFamily="34" charset="0"/>
            </a:endParaRPr>
          </a:p>
          <a:p>
            <a:pPr>
              <a:lnSpc>
                <a:spcPct val="150000"/>
              </a:lnSpc>
            </a:pPr>
            <a:r>
              <a:rPr lang="pl-PL" sz="1200" dirty="0">
                <a:solidFill>
                  <a:srgbClr val="193965"/>
                </a:solidFill>
                <a:latin typeface="Ubuntu" pitchFamily="34" charset="0"/>
                <a:cs typeface="Arial" pitchFamily="34" charset="0"/>
              </a:rPr>
              <a:t>Przy silnym wsparciu m.in. Komisji Europejskiej i krajowych agencji finansujących (np. Narodowe Centrum Nauki) znaczenie otwierania danych badawczych wzrosło i jest zauważalne. Wpływ na to ma również rosnąca presja na przejrzystość, powtarzalność i wiarygodność prowadzenia badań cyfrowych w celu weryfikacji i ponownego wykorzystania wyników i metod. </a:t>
            </a:r>
          </a:p>
          <a:p>
            <a:pPr>
              <a:lnSpc>
                <a:spcPct val="150000"/>
              </a:lnSpc>
            </a:pPr>
            <a:endParaRPr lang="pl-PL" sz="1200" dirty="0">
              <a:solidFill>
                <a:srgbClr val="193965"/>
              </a:solidFill>
              <a:latin typeface="Ubuntu" pitchFamily="34" charset="0"/>
              <a:cs typeface="Arial" pitchFamily="34" charset="0"/>
            </a:endParaRPr>
          </a:p>
          <a:p>
            <a:pPr>
              <a:lnSpc>
                <a:spcPct val="150000"/>
              </a:lnSpc>
            </a:pPr>
            <a:r>
              <a:rPr lang="pl-PL" sz="1200" dirty="0">
                <a:solidFill>
                  <a:srgbClr val="193965"/>
                </a:solidFill>
                <a:latin typeface="Ubuntu" pitchFamily="34" charset="0"/>
                <a:cs typeface="Arial" pitchFamily="34" charset="0"/>
              </a:rPr>
              <a:t>Jedną z powszechnych praktyk jest włączanie </a:t>
            </a:r>
            <a:r>
              <a:rPr lang="pl-PL" sz="1200" b="1" dirty="0">
                <a:solidFill>
                  <a:srgbClr val="193965"/>
                </a:solidFill>
                <a:latin typeface="Ubuntu" pitchFamily="34" charset="0"/>
                <a:cs typeface="Arial" pitchFamily="34" charset="0"/>
              </a:rPr>
              <a:t>planu zarządzania danymi </a:t>
            </a:r>
            <a:r>
              <a:rPr lang="pl-PL" sz="1200" dirty="0">
                <a:solidFill>
                  <a:srgbClr val="193965"/>
                </a:solidFill>
                <a:latin typeface="Ubuntu" pitchFamily="34" charset="0"/>
                <a:cs typeface="Arial" pitchFamily="34" charset="0"/>
              </a:rPr>
              <a:t>do procesu składania wniosków o dotację, aby zmaksymalizować wiedzę o projektach naukowych od początkowej fazy. Stworzenie planu jako „żywego dokumentu”, który zawiera opis i dowody uzyskanych danych, powoduje, że badania są jak najbardziej efektywne i bezpieczne pod względem utraty tych danych z powodu np. błędów technicznych.</a:t>
            </a:r>
            <a:endParaRPr lang="pl-PL" sz="1200" b="1" dirty="0">
              <a:solidFill>
                <a:srgbClr val="13A5B5"/>
              </a:solidFill>
              <a:latin typeface="Ubuntu" pitchFamily="34" charset="0"/>
              <a:cs typeface="Arial" pitchFamily="34" charset="0"/>
            </a:endParaRPr>
          </a:p>
          <a:p>
            <a:pPr>
              <a:lnSpc>
                <a:spcPts val="1600"/>
              </a:lnSpc>
            </a:pPr>
            <a:endParaRPr lang="pl-PL" sz="1200" dirty="0">
              <a:solidFill>
                <a:srgbClr val="193965"/>
              </a:solidFill>
              <a:latin typeface="Arial" pitchFamily="34" charset="0"/>
              <a:cs typeface="Arial" pitchFamily="34" charset="0"/>
            </a:endParaRPr>
          </a:p>
        </p:txBody>
      </p:sp>
      <p:sp>
        <p:nvSpPr>
          <p:cNvPr id="20" name="pole tekstowe 19"/>
          <p:cNvSpPr txBox="1"/>
          <p:nvPr/>
        </p:nvSpPr>
        <p:spPr>
          <a:xfrm>
            <a:off x="1739516" y="6397492"/>
            <a:ext cx="4932548" cy="253211"/>
          </a:xfrm>
          <a:prstGeom prst="rect">
            <a:avLst/>
          </a:prstGeom>
          <a:noFill/>
        </p:spPr>
        <p:txBody>
          <a:bodyPr wrap="square" rtlCol="0">
            <a:spAutoFit/>
          </a:bodyPr>
          <a:lstStyle/>
          <a:p>
            <a:pPr>
              <a:lnSpc>
                <a:spcPts val="1400"/>
              </a:lnSpc>
            </a:pPr>
            <a:r>
              <a:rPr lang="pl-PL" sz="900">
                <a:solidFill>
                  <a:srgbClr val="576672"/>
                </a:solidFill>
                <a:latin typeface="Arial" pitchFamily="34" charset="0"/>
                <a:cs typeface="Arial" pitchFamily="34" charset="0"/>
              </a:rPr>
              <a:t>Centrum Usług Informatycznych Politechniki Gdańskiej © 2019</a:t>
            </a:r>
            <a:endParaRPr lang="pl-PL" sz="900" dirty="0">
              <a:solidFill>
                <a:srgbClr val="576672"/>
              </a:solidFill>
              <a:latin typeface="Arial" pitchFamily="34" charset="0"/>
              <a:cs typeface="Arial" pitchFamily="34" charset="0"/>
            </a:endParaRPr>
          </a:p>
        </p:txBody>
      </p:sp>
      <p:pic>
        <p:nvPicPr>
          <p:cNvPr id="9" name="Obraz 8">
            <a:extLst>
              <a:ext uri="{FF2B5EF4-FFF2-40B4-BE49-F238E27FC236}">
                <a16:creationId xmlns:a16="http://schemas.microsoft.com/office/drawing/2014/main" id="{D3E16A77-C4D2-4B9E-B308-22DE8991C522}"/>
              </a:ext>
            </a:extLst>
          </p:cNvPr>
          <p:cNvPicPr>
            <a:picLocks noChangeAspect="1"/>
          </p:cNvPicPr>
          <p:nvPr/>
        </p:nvPicPr>
        <p:blipFill>
          <a:blip r:embed="rId2"/>
          <a:stretch>
            <a:fillRect/>
          </a:stretch>
        </p:blipFill>
        <p:spPr>
          <a:xfrm>
            <a:off x="8413186" y="294384"/>
            <a:ext cx="1895280" cy="254296"/>
          </a:xfrm>
          <a:prstGeom prst="rect">
            <a:avLst/>
          </a:prstGeom>
        </p:spPr>
      </p:pic>
      <p:pic>
        <p:nvPicPr>
          <p:cNvPr id="10" name="Grafika 9">
            <a:extLst>
              <a:ext uri="{FF2B5EF4-FFF2-40B4-BE49-F238E27FC236}">
                <a16:creationId xmlns:a16="http://schemas.microsoft.com/office/drawing/2014/main" id="{90849899-765C-4A32-B5D1-39CDB8BB3907}"/>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915276" y="6496050"/>
            <a:ext cx="2752725" cy="361950"/>
          </a:xfrm>
          <a:prstGeom prst="rect">
            <a:avLst/>
          </a:prstGeom>
        </p:spPr>
      </p:pic>
      <p:cxnSp>
        <p:nvCxnSpPr>
          <p:cNvPr id="17" name="Łącznik prosty 16">
            <a:extLst>
              <a:ext uri="{FF2B5EF4-FFF2-40B4-BE49-F238E27FC236}">
                <a16:creationId xmlns:a16="http://schemas.microsoft.com/office/drawing/2014/main" id="{45D1DC46-6FC3-4BFC-90C7-BD213A8ED424}"/>
              </a:ext>
            </a:extLst>
          </p:cNvPr>
          <p:cNvCxnSpPr/>
          <p:nvPr/>
        </p:nvCxnSpPr>
        <p:spPr>
          <a:xfrm>
            <a:off x="1883532" y="296652"/>
            <a:ext cx="0" cy="360040"/>
          </a:xfrm>
          <a:prstGeom prst="line">
            <a:avLst/>
          </a:prstGeom>
          <a:ln w="12700">
            <a:solidFill>
              <a:srgbClr val="E86524"/>
            </a:solidFill>
          </a:ln>
        </p:spPr>
        <p:style>
          <a:lnRef idx="1">
            <a:schemeClr val="accent1"/>
          </a:lnRef>
          <a:fillRef idx="0">
            <a:schemeClr val="accent1"/>
          </a:fillRef>
          <a:effectRef idx="0">
            <a:schemeClr val="accent1"/>
          </a:effectRef>
          <a:fontRef idx="minor">
            <a:schemeClr val="tx1"/>
          </a:fontRef>
        </p:style>
      </p:cxnSp>
      <p:pic>
        <p:nvPicPr>
          <p:cNvPr id="1026" name="Picture 2" descr="Materiały do pobrania | Narodowe Centrum Nauki">
            <a:extLst>
              <a:ext uri="{FF2B5EF4-FFF2-40B4-BE49-F238E27FC236}">
                <a16:creationId xmlns:a16="http://schemas.microsoft.com/office/drawing/2014/main" id="{77EF937D-5A7C-4F2D-B70B-235271F9ABD8}"/>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56040" y="5624045"/>
            <a:ext cx="3635896" cy="30677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Komisja Europejska, oficjalna strona internetowa">
            <a:extLst>
              <a:ext uri="{FF2B5EF4-FFF2-40B4-BE49-F238E27FC236}">
                <a16:creationId xmlns:a16="http://schemas.microsoft.com/office/drawing/2014/main" id="{1960AA30-11EC-4FE3-9C17-954F16523CE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07952" y="5223900"/>
            <a:ext cx="3588048" cy="8910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94641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pole tekstowe 15"/>
          <p:cNvSpPr txBox="1"/>
          <p:nvPr/>
        </p:nvSpPr>
        <p:spPr>
          <a:xfrm>
            <a:off x="1747934" y="828603"/>
            <a:ext cx="8386464" cy="5594096"/>
          </a:xfrm>
          <a:prstGeom prst="rect">
            <a:avLst/>
          </a:prstGeom>
          <a:noFill/>
        </p:spPr>
        <p:txBody>
          <a:bodyPr wrap="square" rtlCol="0">
            <a:spAutoFit/>
          </a:bodyPr>
          <a:lstStyle/>
          <a:p>
            <a:pPr>
              <a:lnSpc>
                <a:spcPct val="150000"/>
              </a:lnSpc>
            </a:pPr>
            <a:r>
              <a:rPr lang="pl-PL" sz="1600" dirty="0">
                <a:solidFill>
                  <a:srgbClr val="193965"/>
                </a:solidFill>
                <a:cs typeface="Arial" pitchFamily="34" charset="0"/>
              </a:rPr>
              <a:t>Wszystkie dyscypliny i subdyscypliny naukowe charakteryzują się praktykami i metodami komunikacji naukowej oraz tradycjami dzielenia się wiedzą i kulturą akademicką. Udostępnianie danych badawczych różni się w zależności od różnych dziedzin i zależy od kilku czynników, takich jak cechy geograficzne, techniczne lub metodologiczne (</a:t>
            </a:r>
            <a:r>
              <a:rPr lang="pl-PL" sz="1600" dirty="0" err="1">
                <a:solidFill>
                  <a:srgbClr val="193965"/>
                </a:solidFill>
                <a:cs typeface="Arial" pitchFamily="34" charset="0"/>
              </a:rPr>
              <a:t>Akers</a:t>
            </a:r>
            <a:r>
              <a:rPr lang="pl-PL" sz="1600" dirty="0">
                <a:solidFill>
                  <a:srgbClr val="193965"/>
                </a:solidFill>
                <a:cs typeface="Arial" pitchFamily="34" charset="0"/>
              </a:rPr>
              <a:t> i Doty, 2013). </a:t>
            </a:r>
          </a:p>
          <a:p>
            <a:pPr>
              <a:lnSpc>
                <a:spcPct val="150000"/>
              </a:lnSpc>
            </a:pPr>
            <a:endParaRPr lang="pl-PL" sz="1600" dirty="0">
              <a:solidFill>
                <a:srgbClr val="193965"/>
              </a:solidFill>
              <a:cs typeface="Arial" pitchFamily="34" charset="0"/>
            </a:endParaRPr>
          </a:p>
          <a:p>
            <a:pPr>
              <a:lnSpc>
                <a:spcPct val="150000"/>
              </a:lnSpc>
            </a:pPr>
            <a:r>
              <a:rPr lang="pl-PL" sz="1600" dirty="0">
                <a:solidFill>
                  <a:srgbClr val="193965"/>
                </a:solidFill>
                <a:cs typeface="Arial" pitchFamily="34" charset="0"/>
              </a:rPr>
              <a:t>Ekonomię uważa się raczej za jednorodną dziedzinę, reprezentowaną wspólnie przez empiryczne i teoretyczne obszary prowadzenia badań. Na przykład według Dawsona i </a:t>
            </a:r>
            <a:r>
              <a:rPr lang="pl-PL" sz="1600" dirty="0" err="1">
                <a:solidFill>
                  <a:srgbClr val="193965"/>
                </a:solidFill>
                <a:cs typeface="Arial" pitchFamily="34" charset="0"/>
              </a:rPr>
              <a:t>Rascoffa</a:t>
            </a:r>
            <a:r>
              <a:rPr lang="pl-PL" sz="1600" dirty="0">
                <a:solidFill>
                  <a:srgbClr val="193965"/>
                </a:solidFill>
                <a:cs typeface="Arial" pitchFamily="34" charset="0"/>
              </a:rPr>
              <a:t> (2006) </a:t>
            </a:r>
            <a:r>
              <a:rPr lang="pl-PL" sz="1600" i="1" dirty="0">
                <a:solidFill>
                  <a:srgbClr val="193965"/>
                </a:solidFill>
                <a:cs typeface="Arial" pitchFamily="34" charset="0"/>
              </a:rPr>
              <a:t>ekonomia stosowana w dużym stopniu zależy od znajdowania danych (zbiorów danych) od dostawców komercyjnych, agencji rządowych i środowisk akademickich oraz gromadzenia ich w ramach prac terenowych. </a:t>
            </a:r>
          </a:p>
          <a:p>
            <a:pPr>
              <a:lnSpc>
                <a:spcPct val="150000"/>
              </a:lnSpc>
            </a:pPr>
            <a:endParaRPr lang="pl-PL" sz="1600" dirty="0">
              <a:solidFill>
                <a:srgbClr val="193965"/>
              </a:solidFill>
              <a:cs typeface="Arial" pitchFamily="34" charset="0"/>
            </a:endParaRPr>
          </a:p>
          <a:p>
            <a:pPr>
              <a:lnSpc>
                <a:spcPct val="150000"/>
              </a:lnSpc>
            </a:pPr>
            <a:r>
              <a:rPr lang="pl-PL" sz="1600" dirty="0">
                <a:solidFill>
                  <a:srgbClr val="193965"/>
                </a:solidFill>
                <a:cs typeface="Arial" pitchFamily="34" charset="0"/>
              </a:rPr>
              <a:t>Dodatkowo inicjatywy wspierające, takie jak projekt Open </a:t>
            </a:r>
            <a:r>
              <a:rPr lang="pl-PL" sz="1600" dirty="0" err="1">
                <a:solidFill>
                  <a:srgbClr val="193965"/>
                </a:solidFill>
                <a:cs typeface="Arial" pitchFamily="34" charset="0"/>
              </a:rPr>
              <a:t>Economics</a:t>
            </a:r>
            <a:r>
              <a:rPr lang="pl-PL" sz="1600" dirty="0">
                <a:solidFill>
                  <a:srgbClr val="193965"/>
                </a:solidFill>
                <a:cs typeface="Arial" pitchFamily="34" charset="0"/>
              </a:rPr>
              <a:t> (https://openeconomics.net/projects/) - przy współpracy Open Knowledge Foundation i Cambridge University - wpływają na popularyzację dobrych praktyk ORD dostępnych do konserwacji, przejrzystości, analizy i replikacji.</a:t>
            </a:r>
          </a:p>
        </p:txBody>
      </p:sp>
      <p:sp>
        <p:nvSpPr>
          <p:cNvPr id="20" name="pole tekstowe 19"/>
          <p:cNvSpPr txBox="1"/>
          <p:nvPr/>
        </p:nvSpPr>
        <p:spPr>
          <a:xfrm>
            <a:off x="1739516" y="6397492"/>
            <a:ext cx="4932548" cy="253211"/>
          </a:xfrm>
          <a:prstGeom prst="rect">
            <a:avLst/>
          </a:prstGeom>
          <a:noFill/>
        </p:spPr>
        <p:txBody>
          <a:bodyPr wrap="square" rtlCol="0">
            <a:spAutoFit/>
          </a:bodyPr>
          <a:lstStyle/>
          <a:p>
            <a:pPr>
              <a:lnSpc>
                <a:spcPts val="1400"/>
              </a:lnSpc>
            </a:pPr>
            <a:r>
              <a:rPr lang="pl-PL" sz="900">
                <a:solidFill>
                  <a:srgbClr val="576672"/>
                </a:solidFill>
                <a:latin typeface="Arial" pitchFamily="34" charset="0"/>
                <a:cs typeface="Arial" pitchFamily="34" charset="0"/>
              </a:rPr>
              <a:t>Centrum Usług Informatycznych Politechniki Gdańskiej © 2019</a:t>
            </a:r>
            <a:endParaRPr lang="pl-PL" sz="900" dirty="0">
              <a:solidFill>
                <a:srgbClr val="576672"/>
              </a:solidFill>
              <a:latin typeface="Arial" pitchFamily="34" charset="0"/>
              <a:cs typeface="Arial" pitchFamily="34" charset="0"/>
            </a:endParaRPr>
          </a:p>
        </p:txBody>
      </p:sp>
      <p:pic>
        <p:nvPicPr>
          <p:cNvPr id="9" name="Obraz 8">
            <a:extLst>
              <a:ext uri="{FF2B5EF4-FFF2-40B4-BE49-F238E27FC236}">
                <a16:creationId xmlns:a16="http://schemas.microsoft.com/office/drawing/2014/main" id="{D3E16A77-C4D2-4B9E-B308-22DE8991C522}"/>
              </a:ext>
            </a:extLst>
          </p:cNvPr>
          <p:cNvPicPr>
            <a:picLocks noChangeAspect="1"/>
          </p:cNvPicPr>
          <p:nvPr/>
        </p:nvPicPr>
        <p:blipFill>
          <a:blip r:embed="rId2"/>
          <a:stretch>
            <a:fillRect/>
          </a:stretch>
        </p:blipFill>
        <p:spPr>
          <a:xfrm>
            <a:off x="8413186" y="294384"/>
            <a:ext cx="1895280" cy="254296"/>
          </a:xfrm>
          <a:prstGeom prst="rect">
            <a:avLst/>
          </a:prstGeom>
        </p:spPr>
      </p:pic>
      <p:pic>
        <p:nvPicPr>
          <p:cNvPr id="10" name="Grafika 9">
            <a:extLst>
              <a:ext uri="{FF2B5EF4-FFF2-40B4-BE49-F238E27FC236}">
                <a16:creationId xmlns:a16="http://schemas.microsoft.com/office/drawing/2014/main" id="{90849899-765C-4A32-B5D1-39CDB8BB3907}"/>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915276" y="6496050"/>
            <a:ext cx="2752725" cy="361950"/>
          </a:xfrm>
          <a:prstGeom prst="rect">
            <a:avLst/>
          </a:prstGeom>
        </p:spPr>
      </p:pic>
      <p:cxnSp>
        <p:nvCxnSpPr>
          <p:cNvPr id="17" name="Łącznik prosty 16">
            <a:extLst>
              <a:ext uri="{FF2B5EF4-FFF2-40B4-BE49-F238E27FC236}">
                <a16:creationId xmlns:a16="http://schemas.microsoft.com/office/drawing/2014/main" id="{45D1DC46-6FC3-4BFC-90C7-BD213A8ED424}"/>
              </a:ext>
            </a:extLst>
          </p:cNvPr>
          <p:cNvCxnSpPr/>
          <p:nvPr/>
        </p:nvCxnSpPr>
        <p:spPr>
          <a:xfrm>
            <a:off x="1883532" y="296652"/>
            <a:ext cx="0" cy="360040"/>
          </a:xfrm>
          <a:prstGeom prst="line">
            <a:avLst/>
          </a:prstGeom>
          <a:ln w="12700">
            <a:solidFill>
              <a:srgbClr val="E8652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513653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pole tekstowe 15"/>
          <p:cNvSpPr txBox="1"/>
          <p:nvPr/>
        </p:nvSpPr>
        <p:spPr>
          <a:xfrm>
            <a:off x="1747934" y="828603"/>
            <a:ext cx="8386464" cy="4116768"/>
          </a:xfrm>
          <a:prstGeom prst="rect">
            <a:avLst/>
          </a:prstGeom>
          <a:noFill/>
        </p:spPr>
        <p:txBody>
          <a:bodyPr wrap="square" rtlCol="0">
            <a:spAutoFit/>
          </a:bodyPr>
          <a:lstStyle/>
          <a:p>
            <a:pPr>
              <a:lnSpc>
                <a:spcPct val="150000"/>
              </a:lnSpc>
            </a:pPr>
            <a:r>
              <a:rPr lang="pl-PL" sz="1600" dirty="0">
                <a:solidFill>
                  <a:srgbClr val="193965"/>
                </a:solidFill>
                <a:cs typeface="Arial" pitchFamily="34" charset="0"/>
              </a:rPr>
              <a:t>Od zawsze było wiadomo, że informacja jest cennym zasobem. Staramy się coraz więcej wiedzieć, często ponosimy duże wydatki na zdobycie informacji. Częściej jednak możliwy jest swobodny dostęp do wiedzy, np. w ramach tzw. otwartych danych badawczych. Choć dostęp do otwartych danych utożsamiany jest raczej głównie z nauką, publikacją wyników badań i upowszechnianiem wiedzy, czyli działalnością popularyzatorską, to warto zauważyć, że dostęp do wiedzy staje się również istotną przewagą konkurencyjną, zwłaszcza dla przedsiębiorstw. </a:t>
            </a:r>
          </a:p>
          <a:p>
            <a:pPr>
              <a:lnSpc>
                <a:spcPct val="150000"/>
              </a:lnSpc>
            </a:pPr>
            <a:endParaRPr lang="pl-PL" sz="1600" dirty="0">
              <a:solidFill>
                <a:srgbClr val="193965"/>
              </a:solidFill>
              <a:cs typeface="Arial" pitchFamily="34" charset="0"/>
            </a:endParaRPr>
          </a:p>
          <a:p>
            <a:pPr>
              <a:lnSpc>
                <a:spcPct val="150000"/>
              </a:lnSpc>
            </a:pPr>
            <a:r>
              <a:rPr lang="pl-PL" sz="1600" dirty="0">
                <a:solidFill>
                  <a:srgbClr val="193965"/>
                </a:solidFill>
                <a:cs typeface="Arial" pitchFamily="34" charset="0"/>
              </a:rPr>
              <a:t>Firmy, które chcą osiągnąć więcej niż ich konkurenci, szukają danych i informacji o swoich klientach, kontrahentach, zmianach na rynku czy innych trendach biznesowych. Dostęp do informacji staje się cenną jednostką majątku (</a:t>
            </a:r>
            <a:r>
              <a:rPr lang="pl-PL" sz="1600" dirty="0" err="1">
                <a:solidFill>
                  <a:srgbClr val="193965"/>
                </a:solidFill>
                <a:cs typeface="Arial" pitchFamily="34" charset="0"/>
              </a:rPr>
              <a:t>Schwab</a:t>
            </a:r>
            <a:r>
              <a:rPr lang="pl-PL" sz="1600" dirty="0">
                <a:solidFill>
                  <a:srgbClr val="193965"/>
                </a:solidFill>
                <a:cs typeface="Arial" pitchFamily="34" charset="0"/>
              </a:rPr>
              <a:t> i in., 2011), choć np. w rachunkowości pojęcie to od dawna znane jest jako element tzw. </a:t>
            </a:r>
            <a:r>
              <a:rPr lang="pl-PL" sz="1600" b="1" dirty="0">
                <a:solidFill>
                  <a:schemeClr val="accent2">
                    <a:lumMod val="75000"/>
                  </a:schemeClr>
                </a:solidFill>
                <a:cs typeface="Arial" pitchFamily="34" charset="0"/>
              </a:rPr>
              <a:t>wartości niematerialnych i prawnych</a:t>
            </a:r>
            <a:r>
              <a:rPr lang="pl-PL" sz="1600" dirty="0">
                <a:solidFill>
                  <a:srgbClr val="193965"/>
                </a:solidFill>
                <a:cs typeface="Arial" pitchFamily="34" charset="0"/>
              </a:rPr>
              <a:t>.</a:t>
            </a:r>
          </a:p>
        </p:txBody>
      </p:sp>
      <p:sp>
        <p:nvSpPr>
          <p:cNvPr id="20" name="pole tekstowe 19"/>
          <p:cNvSpPr txBox="1"/>
          <p:nvPr/>
        </p:nvSpPr>
        <p:spPr>
          <a:xfrm>
            <a:off x="1739516" y="6397492"/>
            <a:ext cx="4932548" cy="253211"/>
          </a:xfrm>
          <a:prstGeom prst="rect">
            <a:avLst/>
          </a:prstGeom>
          <a:noFill/>
        </p:spPr>
        <p:txBody>
          <a:bodyPr wrap="square" rtlCol="0">
            <a:spAutoFit/>
          </a:bodyPr>
          <a:lstStyle/>
          <a:p>
            <a:pPr>
              <a:lnSpc>
                <a:spcPts val="1400"/>
              </a:lnSpc>
            </a:pPr>
            <a:r>
              <a:rPr lang="pl-PL" sz="900">
                <a:solidFill>
                  <a:srgbClr val="576672"/>
                </a:solidFill>
                <a:latin typeface="Arial" pitchFamily="34" charset="0"/>
                <a:cs typeface="Arial" pitchFamily="34" charset="0"/>
              </a:rPr>
              <a:t>Centrum Usług Informatycznych Politechniki Gdańskiej © 2019</a:t>
            </a:r>
            <a:endParaRPr lang="pl-PL" sz="900" dirty="0">
              <a:solidFill>
                <a:srgbClr val="576672"/>
              </a:solidFill>
              <a:latin typeface="Arial" pitchFamily="34" charset="0"/>
              <a:cs typeface="Arial" pitchFamily="34" charset="0"/>
            </a:endParaRPr>
          </a:p>
        </p:txBody>
      </p:sp>
      <p:pic>
        <p:nvPicPr>
          <p:cNvPr id="9" name="Obraz 8">
            <a:extLst>
              <a:ext uri="{FF2B5EF4-FFF2-40B4-BE49-F238E27FC236}">
                <a16:creationId xmlns:a16="http://schemas.microsoft.com/office/drawing/2014/main" id="{D3E16A77-C4D2-4B9E-B308-22DE8991C522}"/>
              </a:ext>
            </a:extLst>
          </p:cNvPr>
          <p:cNvPicPr>
            <a:picLocks noChangeAspect="1"/>
          </p:cNvPicPr>
          <p:nvPr/>
        </p:nvPicPr>
        <p:blipFill>
          <a:blip r:embed="rId2"/>
          <a:stretch>
            <a:fillRect/>
          </a:stretch>
        </p:blipFill>
        <p:spPr>
          <a:xfrm>
            <a:off x="8413186" y="294384"/>
            <a:ext cx="1895280" cy="254296"/>
          </a:xfrm>
          <a:prstGeom prst="rect">
            <a:avLst/>
          </a:prstGeom>
        </p:spPr>
      </p:pic>
      <p:pic>
        <p:nvPicPr>
          <p:cNvPr id="10" name="Grafika 9">
            <a:extLst>
              <a:ext uri="{FF2B5EF4-FFF2-40B4-BE49-F238E27FC236}">
                <a16:creationId xmlns:a16="http://schemas.microsoft.com/office/drawing/2014/main" id="{90849899-765C-4A32-B5D1-39CDB8BB3907}"/>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915276" y="6496050"/>
            <a:ext cx="2752725" cy="361950"/>
          </a:xfrm>
          <a:prstGeom prst="rect">
            <a:avLst/>
          </a:prstGeom>
        </p:spPr>
      </p:pic>
      <p:cxnSp>
        <p:nvCxnSpPr>
          <p:cNvPr id="17" name="Łącznik prosty 16">
            <a:extLst>
              <a:ext uri="{FF2B5EF4-FFF2-40B4-BE49-F238E27FC236}">
                <a16:creationId xmlns:a16="http://schemas.microsoft.com/office/drawing/2014/main" id="{45D1DC46-6FC3-4BFC-90C7-BD213A8ED424}"/>
              </a:ext>
            </a:extLst>
          </p:cNvPr>
          <p:cNvCxnSpPr/>
          <p:nvPr/>
        </p:nvCxnSpPr>
        <p:spPr>
          <a:xfrm>
            <a:off x="1883532" y="296652"/>
            <a:ext cx="0" cy="360040"/>
          </a:xfrm>
          <a:prstGeom prst="line">
            <a:avLst/>
          </a:prstGeom>
          <a:ln w="12700">
            <a:solidFill>
              <a:srgbClr val="E8652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553731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pole tekstowe 15"/>
          <p:cNvSpPr txBox="1"/>
          <p:nvPr/>
        </p:nvSpPr>
        <p:spPr>
          <a:xfrm>
            <a:off x="1747934" y="828603"/>
            <a:ext cx="8386464" cy="4116768"/>
          </a:xfrm>
          <a:prstGeom prst="rect">
            <a:avLst/>
          </a:prstGeom>
          <a:noFill/>
        </p:spPr>
        <p:txBody>
          <a:bodyPr wrap="square" rtlCol="0">
            <a:spAutoFit/>
          </a:bodyPr>
          <a:lstStyle/>
          <a:p>
            <a:pPr>
              <a:lnSpc>
                <a:spcPct val="150000"/>
              </a:lnSpc>
            </a:pPr>
            <a:r>
              <a:rPr lang="pl-PL" sz="1600" dirty="0">
                <a:solidFill>
                  <a:srgbClr val="193965"/>
                </a:solidFill>
                <a:cs typeface="Arial" pitchFamily="34" charset="0"/>
              </a:rPr>
              <a:t>„Informacja”  jest uznana za „</a:t>
            </a:r>
            <a:r>
              <a:rPr lang="pl-PL" sz="1600" b="1" dirty="0">
                <a:solidFill>
                  <a:srgbClr val="193965"/>
                </a:solidFill>
                <a:cs typeface="Arial" pitchFamily="34" charset="0"/>
              </a:rPr>
              <a:t>prawdziwą</a:t>
            </a:r>
            <a:r>
              <a:rPr lang="pl-PL" sz="1600" dirty="0">
                <a:solidFill>
                  <a:srgbClr val="193965"/>
                </a:solidFill>
                <a:cs typeface="Arial" pitchFamily="34" charset="0"/>
              </a:rPr>
              <a:t>”, są też terminy, które mają zupełnie inne znaczenie, tj. Znaczenie negatywne zarówno dla przedsiębiorcy, jak i dla kontrahentów i klientów (</a:t>
            </a:r>
            <a:r>
              <a:rPr lang="pl-PL" sz="1600" dirty="0" err="1">
                <a:solidFill>
                  <a:srgbClr val="193965"/>
                </a:solidFill>
                <a:cs typeface="Arial" pitchFamily="34" charset="0"/>
              </a:rPr>
              <a:t>Łęgowik</a:t>
            </a:r>
            <a:r>
              <a:rPr lang="pl-PL" sz="1600" dirty="0">
                <a:solidFill>
                  <a:srgbClr val="193965"/>
                </a:solidFill>
                <a:cs typeface="Arial" pitchFamily="34" charset="0"/>
              </a:rPr>
              <a:t>-Małolepsza i in., 2017). </a:t>
            </a:r>
          </a:p>
          <a:p>
            <a:pPr>
              <a:lnSpc>
                <a:spcPct val="150000"/>
              </a:lnSpc>
            </a:pPr>
            <a:r>
              <a:rPr lang="pl-PL" sz="1600" dirty="0">
                <a:solidFill>
                  <a:srgbClr val="193965"/>
                </a:solidFill>
                <a:cs typeface="Arial" pitchFamily="34" charset="0"/>
              </a:rPr>
              <a:t>Są to:</a:t>
            </a:r>
          </a:p>
          <a:p>
            <a:pPr lvl="1">
              <a:lnSpc>
                <a:spcPct val="150000"/>
              </a:lnSpc>
            </a:pPr>
            <a:r>
              <a:rPr lang="pl-PL" sz="1600" dirty="0">
                <a:solidFill>
                  <a:srgbClr val="193965"/>
                </a:solidFill>
                <a:cs typeface="Arial" pitchFamily="34" charset="0"/>
              </a:rPr>
              <a:t>• </a:t>
            </a:r>
            <a:r>
              <a:rPr lang="pl-PL" sz="1600" dirty="0">
                <a:solidFill>
                  <a:schemeClr val="accent2">
                    <a:lumMod val="75000"/>
                  </a:schemeClr>
                </a:solidFill>
                <a:cs typeface="Arial" pitchFamily="34" charset="0"/>
              </a:rPr>
              <a:t>Pseudo-informacje </a:t>
            </a:r>
            <a:r>
              <a:rPr lang="pl-PL" sz="1600" dirty="0">
                <a:solidFill>
                  <a:srgbClr val="193965"/>
                </a:solidFill>
                <a:cs typeface="Arial" pitchFamily="34" charset="0"/>
              </a:rPr>
              <a:t>- czyli informacje pochodzące z różnych źródeł, ale dotyczą tego samego faktu lub wydarzenia,</a:t>
            </a:r>
          </a:p>
          <a:p>
            <a:pPr lvl="1">
              <a:lnSpc>
                <a:spcPct val="150000"/>
              </a:lnSpc>
            </a:pPr>
            <a:r>
              <a:rPr lang="pl-PL" sz="1600" dirty="0">
                <a:solidFill>
                  <a:srgbClr val="193965"/>
                </a:solidFill>
                <a:cs typeface="Arial" pitchFamily="34" charset="0"/>
              </a:rPr>
              <a:t>• </a:t>
            </a:r>
            <a:r>
              <a:rPr lang="pl-PL" sz="1600" dirty="0" err="1">
                <a:solidFill>
                  <a:schemeClr val="accent2">
                    <a:lumMod val="75000"/>
                  </a:schemeClr>
                </a:solidFill>
                <a:cs typeface="Arial" pitchFamily="34" charset="0"/>
              </a:rPr>
              <a:t>Metainformacja</a:t>
            </a:r>
            <a:r>
              <a:rPr lang="pl-PL" sz="1600" dirty="0">
                <a:solidFill>
                  <a:srgbClr val="193965"/>
                </a:solidFill>
                <a:cs typeface="Arial" pitchFamily="34" charset="0"/>
              </a:rPr>
              <a:t> - to informacja o informacjach,</a:t>
            </a:r>
          </a:p>
          <a:p>
            <a:pPr lvl="1">
              <a:lnSpc>
                <a:spcPct val="150000"/>
              </a:lnSpc>
            </a:pPr>
            <a:r>
              <a:rPr lang="pl-PL" sz="1600" dirty="0">
                <a:solidFill>
                  <a:srgbClr val="193965"/>
                </a:solidFill>
                <a:cs typeface="Arial" pitchFamily="34" charset="0"/>
              </a:rPr>
              <a:t>•</a:t>
            </a:r>
            <a:r>
              <a:rPr lang="pl-PL" sz="1600" dirty="0">
                <a:solidFill>
                  <a:schemeClr val="accent2">
                    <a:lumMod val="75000"/>
                  </a:schemeClr>
                </a:solidFill>
                <a:cs typeface="Arial" pitchFamily="34" charset="0"/>
              </a:rPr>
              <a:t> Dezinformacja </a:t>
            </a:r>
            <a:r>
              <a:rPr lang="pl-PL" sz="1600" dirty="0">
                <a:solidFill>
                  <a:srgbClr val="193965"/>
                </a:solidFill>
                <a:cs typeface="Arial" pitchFamily="34" charset="0"/>
              </a:rPr>
              <a:t>- jest to koncepcja fałszywych informacji opartych na kłamstwach, manipulacji i umyślnym wprowadzaniu w błąd.</a:t>
            </a:r>
          </a:p>
          <a:p>
            <a:pPr lvl="1">
              <a:lnSpc>
                <a:spcPct val="150000"/>
              </a:lnSpc>
            </a:pPr>
            <a:r>
              <a:rPr lang="pl-PL" sz="1600" dirty="0">
                <a:solidFill>
                  <a:srgbClr val="193965"/>
                </a:solidFill>
                <a:cs typeface="Arial" pitchFamily="34" charset="0"/>
              </a:rPr>
              <a:t>• </a:t>
            </a:r>
            <a:r>
              <a:rPr lang="pl-PL" sz="1600" dirty="0" err="1">
                <a:solidFill>
                  <a:schemeClr val="accent2">
                    <a:lumMod val="75000"/>
                  </a:schemeClr>
                </a:solidFill>
                <a:cs typeface="Arial" pitchFamily="34" charset="0"/>
              </a:rPr>
              <a:t>Parainformacja</a:t>
            </a:r>
            <a:r>
              <a:rPr lang="pl-PL" sz="1600" dirty="0">
                <a:solidFill>
                  <a:srgbClr val="193965"/>
                </a:solidFill>
                <a:cs typeface="Arial" pitchFamily="34" charset="0"/>
              </a:rPr>
              <a:t> - jest to informacja subiektywna, oparta na indywidualnej interpretacji, która może prowadzić do różnych wniosków lub opinii.</a:t>
            </a:r>
          </a:p>
        </p:txBody>
      </p:sp>
      <p:sp>
        <p:nvSpPr>
          <p:cNvPr id="20" name="pole tekstowe 19"/>
          <p:cNvSpPr txBox="1"/>
          <p:nvPr/>
        </p:nvSpPr>
        <p:spPr>
          <a:xfrm>
            <a:off x="1739516" y="6397492"/>
            <a:ext cx="4932548" cy="253211"/>
          </a:xfrm>
          <a:prstGeom prst="rect">
            <a:avLst/>
          </a:prstGeom>
          <a:noFill/>
        </p:spPr>
        <p:txBody>
          <a:bodyPr wrap="square" rtlCol="0">
            <a:spAutoFit/>
          </a:bodyPr>
          <a:lstStyle/>
          <a:p>
            <a:pPr>
              <a:lnSpc>
                <a:spcPts val="1400"/>
              </a:lnSpc>
            </a:pPr>
            <a:r>
              <a:rPr lang="pl-PL" sz="900">
                <a:solidFill>
                  <a:srgbClr val="576672"/>
                </a:solidFill>
                <a:latin typeface="Arial" pitchFamily="34" charset="0"/>
                <a:cs typeface="Arial" pitchFamily="34" charset="0"/>
              </a:rPr>
              <a:t>Centrum Usług Informatycznych Politechniki Gdańskiej © 2019</a:t>
            </a:r>
            <a:endParaRPr lang="pl-PL" sz="900" dirty="0">
              <a:solidFill>
                <a:srgbClr val="576672"/>
              </a:solidFill>
              <a:latin typeface="Arial" pitchFamily="34" charset="0"/>
              <a:cs typeface="Arial" pitchFamily="34" charset="0"/>
            </a:endParaRPr>
          </a:p>
        </p:txBody>
      </p:sp>
      <p:pic>
        <p:nvPicPr>
          <p:cNvPr id="9" name="Obraz 8">
            <a:extLst>
              <a:ext uri="{FF2B5EF4-FFF2-40B4-BE49-F238E27FC236}">
                <a16:creationId xmlns:a16="http://schemas.microsoft.com/office/drawing/2014/main" id="{D3E16A77-C4D2-4B9E-B308-22DE8991C522}"/>
              </a:ext>
            </a:extLst>
          </p:cNvPr>
          <p:cNvPicPr>
            <a:picLocks noChangeAspect="1"/>
          </p:cNvPicPr>
          <p:nvPr/>
        </p:nvPicPr>
        <p:blipFill>
          <a:blip r:embed="rId2"/>
          <a:stretch>
            <a:fillRect/>
          </a:stretch>
        </p:blipFill>
        <p:spPr>
          <a:xfrm>
            <a:off x="8413186" y="294384"/>
            <a:ext cx="1895280" cy="254296"/>
          </a:xfrm>
          <a:prstGeom prst="rect">
            <a:avLst/>
          </a:prstGeom>
        </p:spPr>
      </p:pic>
      <p:pic>
        <p:nvPicPr>
          <p:cNvPr id="10" name="Grafika 9">
            <a:extLst>
              <a:ext uri="{FF2B5EF4-FFF2-40B4-BE49-F238E27FC236}">
                <a16:creationId xmlns:a16="http://schemas.microsoft.com/office/drawing/2014/main" id="{90849899-765C-4A32-B5D1-39CDB8BB3907}"/>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915276" y="6496050"/>
            <a:ext cx="2752725" cy="361950"/>
          </a:xfrm>
          <a:prstGeom prst="rect">
            <a:avLst/>
          </a:prstGeom>
        </p:spPr>
      </p:pic>
      <p:cxnSp>
        <p:nvCxnSpPr>
          <p:cNvPr id="17" name="Łącznik prosty 16">
            <a:extLst>
              <a:ext uri="{FF2B5EF4-FFF2-40B4-BE49-F238E27FC236}">
                <a16:creationId xmlns:a16="http://schemas.microsoft.com/office/drawing/2014/main" id="{45D1DC46-6FC3-4BFC-90C7-BD213A8ED424}"/>
              </a:ext>
            </a:extLst>
          </p:cNvPr>
          <p:cNvCxnSpPr/>
          <p:nvPr/>
        </p:nvCxnSpPr>
        <p:spPr>
          <a:xfrm>
            <a:off x="1883532" y="296652"/>
            <a:ext cx="0" cy="360040"/>
          </a:xfrm>
          <a:prstGeom prst="line">
            <a:avLst/>
          </a:prstGeom>
          <a:ln w="12700">
            <a:solidFill>
              <a:srgbClr val="E8652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099268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pole tekstowe 15"/>
          <p:cNvSpPr txBox="1"/>
          <p:nvPr/>
        </p:nvSpPr>
        <p:spPr>
          <a:xfrm>
            <a:off x="1747934" y="828604"/>
            <a:ext cx="8386464" cy="4763099"/>
          </a:xfrm>
          <a:prstGeom prst="rect">
            <a:avLst/>
          </a:prstGeom>
          <a:noFill/>
        </p:spPr>
        <p:txBody>
          <a:bodyPr wrap="square" rtlCol="0">
            <a:spAutoFit/>
          </a:bodyPr>
          <a:lstStyle/>
          <a:p>
            <a:pPr>
              <a:lnSpc>
                <a:spcPct val="150000"/>
              </a:lnSpc>
            </a:pPr>
            <a:r>
              <a:rPr lang="pl-PL" dirty="0">
                <a:solidFill>
                  <a:srgbClr val="193965"/>
                </a:solidFill>
                <a:cs typeface="Arial" pitchFamily="34" charset="0"/>
              </a:rPr>
              <a:t>Definicja wartości niematerialnych i prawnych zawarta jest w art. 3 ust. 1 pkt 14 ustawy o rachunkowości. Zgodnie z nią wartości niematerialne i prawne są to nabyte przez jednostkę, zaliczane do aktywów trwałych prawa majątkowe, nadające się do gospodarczego wykorzystania, o przewidywanym okresie ekonomicznej użyteczności dłuższym niż rok, przeznaczone na potrzeby jednostki. Do praw majątkowych zalicza się w szczególności:</a:t>
            </a:r>
          </a:p>
          <a:p>
            <a:pPr marL="742950" lvl="1" indent="-285750">
              <a:lnSpc>
                <a:spcPct val="150000"/>
              </a:lnSpc>
              <a:buFont typeface="Arial" panose="020B0604020202020204" pitchFamily="34" charset="0"/>
              <a:buChar char="•"/>
            </a:pPr>
            <a:r>
              <a:rPr lang="pl-PL" sz="1600" dirty="0">
                <a:solidFill>
                  <a:schemeClr val="accent2">
                    <a:lumMod val="75000"/>
                  </a:schemeClr>
                </a:solidFill>
                <a:cs typeface="Arial" pitchFamily="34" charset="0"/>
              </a:rPr>
              <a:t>autorskie prawa majątkowe, </a:t>
            </a:r>
          </a:p>
          <a:p>
            <a:pPr marL="742950" lvl="1" indent="-285750">
              <a:lnSpc>
                <a:spcPct val="150000"/>
              </a:lnSpc>
              <a:buFont typeface="Arial" panose="020B0604020202020204" pitchFamily="34" charset="0"/>
              <a:buChar char="•"/>
            </a:pPr>
            <a:r>
              <a:rPr lang="pl-PL" sz="1600" dirty="0">
                <a:solidFill>
                  <a:schemeClr val="accent2">
                    <a:lumMod val="75000"/>
                  </a:schemeClr>
                </a:solidFill>
                <a:cs typeface="Arial" pitchFamily="34" charset="0"/>
              </a:rPr>
              <a:t>prawa pokrewne, </a:t>
            </a:r>
          </a:p>
          <a:p>
            <a:pPr marL="742950" lvl="1" indent="-285750">
              <a:lnSpc>
                <a:spcPct val="150000"/>
              </a:lnSpc>
              <a:buFont typeface="Arial" panose="020B0604020202020204" pitchFamily="34" charset="0"/>
              <a:buChar char="•"/>
            </a:pPr>
            <a:r>
              <a:rPr lang="pl-PL" sz="1600" dirty="0">
                <a:solidFill>
                  <a:schemeClr val="accent2">
                    <a:lumMod val="75000"/>
                  </a:schemeClr>
                </a:solidFill>
                <a:cs typeface="Arial" pitchFamily="34" charset="0"/>
              </a:rPr>
              <a:t>licencje, </a:t>
            </a:r>
          </a:p>
          <a:p>
            <a:pPr marL="742950" lvl="1" indent="-285750">
              <a:lnSpc>
                <a:spcPct val="150000"/>
              </a:lnSpc>
              <a:buFont typeface="Arial" panose="020B0604020202020204" pitchFamily="34" charset="0"/>
              <a:buChar char="•"/>
            </a:pPr>
            <a:r>
              <a:rPr lang="pl-PL" sz="1600" dirty="0">
                <a:solidFill>
                  <a:schemeClr val="accent2">
                    <a:lumMod val="75000"/>
                  </a:schemeClr>
                </a:solidFill>
                <a:cs typeface="Arial" pitchFamily="34" charset="0"/>
              </a:rPr>
              <a:t>koncesje,</a:t>
            </a:r>
          </a:p>
          <a:p>
            <a:pPr marL="742950" lvl="1" indent="-285750">
              <a:lnSpc>
                <a:spcPct val="150000"/>
              </a:lnSpc>
              <a:buFont typeface="Arial" panose="020B0604020202020204" pitchFamily="34" charset="0"/>
              <a:buChar char="•"/>
            </a:pPr>
            <a:r>
              <a:rPr lang="pl-PL" sz="1600" dirty="0">
                <a:solidFill>
                  <a:schemeClr val="accent2">
                    <a:lumMod val="75000"/>
                  </a:schemeClr>
                </a:solidFill>
                <a:cs typeface="Arial" pitchFamily="34" charset="0"/>
              </a:rPr>
              <a:t>prawa do wynalazków, </a:t>
            </a:r>
          </a:p>
          <a:p>
            <a:pPr marL="742950" lvl="1" indent="-285750">
              <a:lnSpc>
                <a:spcPct val="150000"/>
              </a:lnSpc>
              <a:buFont typeface="Arial" panose="020B0604020202020204" pitchFamily="34" charset="0"/>
              <a:buChar char="•"/>
            </a:pPr>
            <a:r>
              <a:rPr lang="pl-PL" sz="1600" dirty="0">
                <a:solidFill>
                  <a:schemeClr val="accent2">
                    <a:lumMod val="75000"/>
                  </a:schemeClr>
                </a:solidFill>
                <a:cs typeface="Arial" pitchFamily="34" charset="0"/>
              </a:rPr>
              <a:t>patentów, </a:t>
            </a:r>
          </a:p>
        </p:txBody>
      </p:sp>
      <p:sp>
        <p:nvSpPr>
          <p:cNvPr id="20" name="pole tekstowe 19"/>
          <p:cNvSpPr txBox="1"/>
          <p:nvPr/>
        </p:nvSpPr>
        <p:spPr>
          <a:xfrm>
            <a:off x="1739516" y="6397492"/>
            <a:ext cx="4932548" cy="253211"/>
          </a:xfrm>
          <a:prstGeom prst="rect">
            <a:avLst/>
          </a:prstGeom>
          <a:noFill/>
        </p:spPr>
        <p:txBody>
          <a:bodyPr wrap="square" rtlCol="0">
            <a:spAutoFit/>
          </a:bodyPr>
          <a:lstStyle/>
          <a:p>
            <a:pPr>
              <a:lnSpc>
                <a:spcPts val="1400"/>
              </a:lnSpc>
            </a:pPr>
            <a:r>
              <a:rPr lang="pl-PL" sz="900">
                <a:solidFill>
                  <a:srgbClr val="576672"/>
                </a:solidFill>
                <a:latin typeface="Arial" pitchFamily="34" charset="0"/>
                <a:cs typeface="Arial" pitchFamily="34" charset="0"/>
              </a:rPr>
              <a:t>Centrum Usług Informatycznych Politechniki Gdańskiej © 2019</a:t>
            </a:r>
            <a:endParaRPr lang="pl-PL" sz="900" dirty="0">
              <a:solidFill>
                <a:srgbClr val="576672"/>
              </a:solidFill>
              <a:latin typeface="Arial" pitchFamily="34" charset="0"/>
              <a:cs typeface="Arial" pitchFamily="34" charset="0"/>
            </a:endParaRPr>
          </a:p>
        </p:txBody>
      </p:sp>
      <p:pic>
        <p:nvPicPr>
          <p:cNvPr id="9" name="Obraz 8">
            <a:extLst>
              <a:ext uri="{FF2B5EF4-FFF2-40B4-BE49-F238E27FC236}">
                <a16:creationId xmlns:a16="http://schemas.microsoft.com/office/drawing/2014/main" id="{D3E16A77-C4D2-4B9E-B308-22DE8991C522}"/>
              </a:ext>
            </a:extLst>
          </p:cNvPr>
          <p:cNvPicPr>
            <a:picLocks noChangeAspect="1"/>
          </p:cNvPicPr>
          <p:nvPr/>
        </p:nvPicPr>
        <p:blipFill>
          <a:blip r:embed="rId2"/>
          <a:stretch>
            <a:fillRect/>
          </a:stretch>
        </p:blipFill>
        <p:spPr>
          <a:xfrm>
            <a:off x="8413186" y="294384"/>
            <a:ext cx="1895280" cy="254296"/>
          </a:xfrm>
          <a:prstGeom prst="rect">
            <a:avLst/>
          </a:prstGeom>
        </p:spPr>
      </p:pic>
      <p:pic>
        <p:nvPicPr>
          <p:cNvPr id="10" name="Grafika 9">
            <a:extLst>
              <a:ext uri="{FF2B5EF4-FFF2-40B4-BE49-F238E27FC236}">
                <a16:creationId xmlns:a16="http://schemas.microsoft.com/office/drawing/2014/main" id="{90849899-765C-4A32-B5D1-39CDB8BB3907}"/>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915276" y="6496050"/>
            <a:ext cx="2752725" cy="361950"/>
          </a:xfrm>
          <a:prstGeom prst="rect">
            <a:avLst/>
          </a:prstGeom>
        </p:spPr>
      </p:pic>
      <p:cxnSp>
        <p:nvCxnSpPr>
          <p:cNvPr id="17" name="Łącznik prosty 16">
            <a:extLst>
              <a:ext uri="{FF2B5EF4-FFF2-40B4-BE49-F238E27FC236}">
                <a16:creationId xmlns:a16="http://schemas.microsoft.com/office/drawing/2014/main" id="{45D1DC46-6FC3-4BFC-90C7-BD213A8ED424}"/>
              </a:ext>
            </a:extLst>
          </p:cNvPr>
          <p:cNvCxnSpPr/>
          <p:nvPr/>
        </p:nvCxnSpPr>
        <p:spPr>
          <a:xfrm>
            <a:off x="1883532" y="296652"/>
            <a:ext cx="0" cy="360040"/>
          </a:xfrm>
          <a:prstGeom prst="line">
            <a:avLst/>
          </a:prstGeom>
          <a:ln w="12700">
            <a:solidFill>
              <a:srgbClr val="E86524"/>
            </a:solidFill>
          </a:ln>
        </p:spPr>
        <p:style>
          <a:lnRef idx="1">
            <a:schemeClr val="accent1"/>
          </a:lnRef>
          <a:fillRef idx="0">
            <a:schemeClr val="accent1"/>
          </a:fillRef>
          <a:effectRef idx="0">
            <a:schemeClr val="accent1"/>
          </a:effectRef>
          <a:fontRef idx="minor">
            <a:schemeClr val="tx1"/>
          </a:fontRef>
        </p:style>
      </p:cxnSp>
      <p:sp>
        <p:nvSpPr>
          <p:cNvPr id="2" name="Prostokąt 1">
            <a:extLst>
              <a:ext uri="{FF2B5EF4-FFF2-40B4-BE49-F238E27FC236}">
                <a16:creationId xmlns:a16="http://schemas.microsoft.com/office/drawing/2014/main" id="{30757E32-8BB5-4B27-96E8-84EDAB15ED16}"/>
              </a:ext>
            </a:extLst>
          </p:cNvPr>
          <p:cNvSpPr/>
          <p:nvPr/>
        </p:nvSpPr>
        <p:spPr>
          <a:xfrm>
            <a:off x="4655840" y="3019387"/>
            <a:ext cx="6102424" cy="3378104"/>
          </a:xfrm>
          <a:prstGeom prst="rect">
            <a:avLst/>
          </a:prstGeom>
        </p:spPr>
        <p:txBody>
          <a:bodyPr wrap="square">
            <a:spAutoFit/>
          </a:bodyPr>
          <a:lstStyle/>
          <a:p>
            <a:pPr marL="742950" lvl="1" indent="-285750">
              <a:lnSpc>
                <a:spcPct val="150000"/>
              </a:lnSpc>
              <a:buFont typeface="Arial" panose="020B0604020202020204" pitchFamily="34" charset="0"/>
              <a:buChar char="•"/>
            </a:pPr>
            <a:r>
              <a:rPr lang="pl-PL" sz="1600" dirty="0">
                <a:solidFill>
                  <a:schemeClr val="accent2">
                    <a:lumMod val="75000"/>
                  </a:schemeClr>
                </a:solidFill>
                <a:cs typeface="Arial" pitchFamily="34" charset="0"/>
              </a:rPr>
              <a:t>znaków towarowych, </a:t>
            </a:r>
          </a:p>
          <a:p>
            <a:pPr marL="742950" lvl="1" indent="-285750">
              <a:lnSpc>
                <a:spcPct val="150000"/>
              </a:lnSpc>
              <a:buFont typeface="Arial" panose="020B0604020202020204" pitchFamily="34" charset="0"/>
              <a:buChar char="•"/>
            </a:pPr>
            <a:r>
              <a:rPr lang="pl-PL" sz="1600" dirty="0">
                <a:solidFill>
                  <a:schemeClr val="accent2">
                    <a:lumMod val="75000"/>
                  </a:schemeClr>
                </a:solidFill>
                <a:cs typeface="Arial" pitchFamily="34" charset="0"/>
              </a:rPr>
              <a:t>wzorów użytkowych oraz zdobniczych,</a:t>
            </a:r>
          </a:p>
          <a:p>
            <a:pPr marL="742950" lvl="1" indent="-285750">
              <a:lnSpc>
                <a:spcPct val="150000"/>
              </a:lnSpc>
              <a:buFont typeface="Arial" panose="020B0604020202020204" pitchFamily="34" charset="0"/>
              <a:buChar char="•"/>
            </a:pPr>
            <a:r>
              <a:rPr lang="pl-PL" sz="1600" dirty="0">
                <a:solidFill>
                  <a:schemeClr val="accent2">
                    <a:lumMod val="75000"/>
                  </a:schemeClr>
                </a:solidFill>
                <a:cs typeface="Arial" pitchFamily="34" charset="0"/>
              </a:rPr>
              <a:t>know-how, czyli prawo do wykorzystania wiedzy w dziedzinie przemysłowej, handlowej, naukowej lub organizacyjnej,</a:t>
            </a:r>
          </a:p>
          <a:p>
            <a:pPr marL="742950" lvl="1" indent="-285750">
              <a:lnSpc>
                <a:spcPct val="150000"/>
              </a:lnSpc>
              <a:buFont typeface="Arial" panose="020B0604020202020204" pitchFamily="34" charset="0"/>
              <a:buChar char="•"/>
            </a:pPr>
            <a:r>
              <a:rPr lang="pl-PL" sz="1600" dirty="0">
                <a:solidFill>
                  <a:schemeClr val="accent2">
                    <a:lumMod val="75000"/>
                  </a:schemeClr>
                </a:solidFill>
                <a:cs typeface="Arial" pitchFamily="34" charset="0"/>
              </a:rPr>
              <a:t>nabytą wartość firmy,</a:t>
            </a:r>
          </a:p>
          <a:p>
            <a:pPr marL="742950" lvl="1" indent="-285750">
              <a:lnSpc>
                <a:spcPct val="150000"/>
              </a:lnSpc>
              <a:buFont typeface="Arial" panose="020B0604020202020204" pitchFamily="34" charset="0"/>
              <a:buChar char="•"/>
            </a:pPr>
            <a:r>
              <a:rPr lang="pl-PL" sz="1600" dirty="0">
                <a:solidFill>
                  <a:schemeClr val="accent2">
                    <a:lumMod val="75000"/>
                  </a:schemeClr>
                </a:solidFill>
                <a:cs typeface="Arial" pitchFamily="34" charset="0"/>
              </a:rPr>
              <a:t>koszty zakończonych prac rozwojowych oraz</a:t>
            </a:r>
          </a:p>
          <a:p>
            <a:pPr marL="742950" lvl="1" indent="-285750">
              <a:lnSpc>
                <a:spcPct val="150000"/>
              </a:lnSpc>
              <a:buFont typeface="Arial" panose="020B0604020202020204" pitchFamily="34" charset="0"/>
              <a:buChar char="•"/>
            </a:pPr>
            <a:r>
              <a:rPr lang="pl-PL" sz="1600" dirty="0">
                <a:solidFill>
                  <a:schemeClr val="accent2">
                    <a:lumMod val="75000"/>
                  </a:schemeClr>
                </a:solidFill>
                <a:cs typeface="Arial" pitchFamily="34" charset="0"/>
              </a:rPr>
              <a:t>prawa majątkowe przyjęte do używania na podstawie umowy najmu, dzierżawy lub leasingu zaliczone do aktywów trwałych jednej ze stron umowy.</a:t>
            </a:r>
          </a:p>
        </p:txBody>
      </p:sp>
    </p:spTree>
    <p:extLst>
      <p:ext uri="{BB962C8B-B14F-4D97-AF65-F5344CB8AC3E}">
        <p14:creationId xmlns:p14="http://schemas.microsoft.com/office/powerpoint/2010/main" val="9874576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pole tekstowe 19"/>
          <p:cNvSpPr txBox="1"/>
          <p:nvPr/>
        </p:nvSpPr>
        <p:spPr>
          <a:xfrm>
            <a:off x="1739516" y="6397492"/>
            <a:ext cx="4932548" cy="253211"/>
          </a:xfrm>
          <a:prstGeom prst="rect">
            <a:avLst/>
          </a:prstGeom>
          <a:noFill/>
        </p:spPr>
        <p:txBody>
          <a:bodyPr wrap="square" rtlCol="0">
            <a:spAutoFit/>
          </a:bodyPr>
          <a:lstStyle/>
          <a:p>
            <a:pPr>
              <a:lnSpc>
                <a:spcPts val="1400"/>
              </a:lnSpc>
            </a:pPr>
            <a:r>
              <a:rPr lang="pl-PL" sz="900">
                <a:solidFill>
                  <a:srgbClr val="576672"/>
                </a:solidFill>
                <a:latin typeface="Arial" pitchFamily="34" charset="0"/>
                <a:cs typeface="Arial" pitchFamily="34" charset="0"/>
              </a:rPr>
              <a:t>Centrum Usług Informatycznych Politechniki Gdańskiej © 2019</a:t>
            </a:r>
            <a:endParaRPr lang="pl-PL" sz="900" dirty="0">
              <a:solidFill>
                <a:srgbClr val="576672"/>
              </a:solidFill>
              <a:latin typeface="Arial" pitchFamily="34" charset="0"/>
              <a:cs typeface="Arial" pitchFamily="34" charset="0"/>
            </a:endParaRPr>
          </a:p>
        </p:txBody>
      </p:sp>
      <p:pic>
        <p:nvPicPr>
          <p:cNvPr id="9" name="Obraz 8">
            <a:extLst>
              <a:ext uri="{FF2B5EF4-FFF2-40B4-BE49-F238E27FC236}">
                <a16:creationId xmlns:a16="http://schemas.microsoft.com/office/drawing/2014/main" id="{D3E16A77-C4D2-4B9E-B308-22DE8991C522}"/>
              </a:ext>
            </a:extLst>
          </p:cNvPr>
          <p:cNvPicPr>
            <a:picLocks noChangeAspect="1"/>
          </p:cNvPicPr>
          <p:nvPr/>
        </p:nvPicPr>
        <p:blipFill>
          <a:blip r:embed="rId2"/>
          <a:stretch>
            <a:fillRect/>
          </a:stretch>
        </p:blipFill>
        <p:spPr>
          <a:xfrm>
            <a:off x="8413186" y="294384"/>
            <a:ext cx="1895280" cy="254296"/>
          </a:xfrm>
          <a:prstGeom prst="rect">
            <a:avLst/>
          </a:prstGeom>
        </p:spPr>
      </p:pic>
      <p:pic>
        <p:nvPicPr>
          <p:cNvPr id="10" name="Grafika 9">
            <a:extLst>
              <a:ext uri="{FF2B5EF4-FFF2-40B4-BE49-F238E27FC236}">
                <a16:creationId xmlns:a16="http://schemas.microsoft.com/office/drawing/2014/main" id="{90849899-765C-4A32-B5D1-39CDB8BB3907}"/>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915276" y="6496050"/>
            <a:ext cx="2752725" cy="361950"/>
          </a:xfrm>
          <a:prstGeom prst="rect">
            <a:avLst/>
          </a:prstGeom>
        </p:spPr>
      </p:pic>
      <p:cxnSp>
        <p:nvCxnSpPr>
          <p:cNvPr id="17" name="Łącznik prosty 16">
            <a:extLst>
              <a:ext uri="{FF2B5EF4-FFF2-40B4-BE49-F238E27FC236}">
                <a16:creationId xmlns:a16="http://schemas.microsoft.com/office/drawing/2014/main" id="{45D1DC46-6FC3-4BFC-90C7-BD213A8ED424}"/>
              </a:ext>
            </a:extLst>
          </p:cNvPr>
          <p:cNvCxnSpPr/>
          <p:nvPr/>
        </p:nvCxnSpPr>
        <p:spPr>
          <a:xfrm>
            <a:off x="1883532" y="296652"/>
            <a:ext cx="0" cy="360040"/>
          </a:xfrm>
          <a:prstGeom prst="line">
            <a:avLst/>
          </a:prstGeom>
          <a:ln w="12700">
            <a:solidFill>
              <a:srgbClr val="E86524"/>
            </a:solidFill>
          </a:ln>
        </p:spPr>
        <p:style>
          <a:lnRef idx="1">
            <a:schemeClr val="accent1"/>
          </a:lnRef>
          <a:fillRef idx="0">
            <a:schemeClr val="accent1"/>
          </a:fillRef>
          <a:effectRef idx="0">
            <a:schemeClr val="accent1"/>
          </a:effectRef>
          <a:fontRef idx="minor">
            <a:schemeClr val="tx1"/>
          </a:fontRef>
        </p:style>
      </p:cxnSp>
      <p:pic>
        <p:nvPicPr>
          <p:cNvPr id="2" name="Obraz 1">
            <a:extLst>
              <a:ext uri="{FF2B5EF4-FFF2-40B4-BE49-F238E27FC236}">
                <a16:creationId xmlns:a16="http://schemas.microsoft.com/office/drawing/2014/main" id="{4FD5D200-08A5-421E-9904-9DC8EB53D8CB}"/>
              </a:ext>
            </a:extLst>
          </p:cNvPr>
          <p:cNvPicPr>
            <a:picLocks noChangeAspect="1"/>
          </p:cNvPicPr>
          <p:nvPr/>
        </p:nvPicPr>
        <p:blipFill>
          <a:blip r:embed="rId5"/>
          <a:stretch>
            <a:fillRect/>
          </a:stretch>
        </p:blipFill>
        <p:spPr>
          <a:xfrm>
            <a:off x="2038350" y="1228725"/>
            <a:ext cx="8115300" cy="4400550"/>
          </a:xfrm>
          <a:prstGeom prst="rect">
            <a:avLst/>
          </a:prstGeom>
        </p:spPr>
      </p:pic>
    </p:spTree>
    <p:extLst>
      <p:ext uri="{BB962C8B-B14F-4D97-AF65-F5344CB8AC3E}">
        <p14:creationId xmlns:p14="http://schemas.microsoft.com/office/powerpoint/2010/main" val="16115623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pole tekstowe 15"/>
          <p:cNvSpPr txBox="1"/>
          <p:nvPr/>
        </p:nvSpPr>
        <p:spPr>
          <a:xfrm>
            <a:off x="1747934" y="828603"/>
            <a:ext cx="8386464" cy="4855432"/>
          </a:xfrm>
          <a:prstGeom prst="rect">
            <a:avLst/>
          </a:prstGeom>
          <a:noFill/>
        </p:spPr>
        <p:txBody>
          <a:bodyPr wrap="square" rtlCol="0">
            <a:spAutoFit/>
          </a:bodyPr>
          <a:lstStyle/>
          <a:p>
            <a:pPr>
              <a:lnSpc>
                <a:spcPct val="150000"/>
              </a:lnSpc>
            </a:pPr>
            <a:r>
              <a:rPr lang="pl-PL" sz="1600" dirty="0">
                <a:solidFill>
                  <a:srgbClr val="193965"/>
                </a:solidFill>
                <a:cs typeface="Arial" pitchFamily="34" charset="0"/>
              </a:rPr>
              <a:t>Ekonomia to nauka o dokonywaniu wyborów, alokowaniu zasobów w procesie zarządzania, produkcji i produkcji. Ekonomia to także nauka, która gromadzi i porządkuje rzetelną wiedzę o zarządzaniu. Trudno sobie wyobrazić podejmowanie racjonalnych decyzji alokacyjnych optymalizujących określony cel bez odpowiedniej ilości informacji (Czarny, 2011).Przedsiębiorstwa coraz częściej zaczynają wykorzystywać informacje i wiedzę jako czynniki sukcesu biznesowego. </a:t>
            </a:r>
          </a:p>
          <a:p>
            <a:pPr>
              <a:lnSpc>
                <a:spcPct val="150000"/>
              </a:lnSpc>
            </a:pPr>
            <a:endParaRPr lang="pl-PL" sz="1600" dirty="0">
              <a:solidFill>
                <a:srgbClr val="193965"/>
              </a:solidFill>
              <a:cs typeface="Arial" pitchFamily="34" charset="0"/>
            </a:endParaRPr>
          </a:p>
          <a:p>
            <a:pPr>
              <a:lnSpc>
                <a:spcPct val="150000"/>
              </a:lnSpc>
            </a:pPr>
            <a:r>
              <a:rPr lang="pl-PL" sz="1600" dirty="0">
                <a:solidFill>
                  <a:srgbClr val="193965"/>
                </a:solidFill>
                <a:cs typeface="Arial" pitchFamily="34" charset="0"/>
              </a:rPr>
              <a:t>Rozwój przedsiębiorstw, a nawet ich istnienie na rynku, w coraz większym stopniu zależy od posiadanych informacji i wiedzy (</a:t>
            </a:r>
            <a:r>
              <a:rPr lang="pl-PL" sz="1600" dirty="0" err="1">
                <a:solidFill>
                  <a:srgbClr val="193965"/>
                </a:solidFill>
                <a:cs typeface="Arial" pitchFamily="34" charset="0"/>
              </a:rPr>
              <a:t>Olak</a:t>
            </a:r>
            <a:r>
              <a:rPr lang="pl-PL" sz="1600" dirty="0">
                <a:solidFill>
                  <a:srgbClr val="193965"/>
                </a:solidFill>
                <a:cs typeface="Arial" pitchFamily="34" charset="0"/>
              </a:rPr>
              <a:t>, 2011). W przedsiębiorstwach pojawia się nowy rodzaj kapitału, na który składa się głównie wiedza, ale także „surowe” dane i informacje. Współczesny sukces firmy budowany jest w oparciu o dobrą znajomość rynku i możliwość przewidywania, jak będzie wyglądało jej otoczenie. Zadaniem systemu informatycznego jest rozpoznawanie słabych sygnałów z otoczenia, ich analiza i ocena przydatności do budowania przewagi konkurencyjnej przedsiębiorstwa (Górecka, 2018).</a:t>
            </a:r>
            <a:endParaRPr lang="pl-PL" sz="1400" dirty="0">
              <a:solidFill>
                <a:schemeClr val="accent2">
                  <a:lumMod val="75000"/>
                </a:schemeClr>
              </a:solidFill>
              <a:cs typeface="Arial" pitchFamily="34" charset="0"/>
            </a:endParaRPr>
          </a:p>
        </p:txBody>
      </p:sp>
      <p:sp>
        <p:nvSpPr>
          <p:cNvPr id="20" name="pole tekstowe 19"/>
          <p:cNvSpPr txBox="1"/>
          <p:nvPr/>
        </p:nvSpPr>
        <p:spPr>
          <a:xfrm>
            <a:off x="1739516" y="6397492"/>
            <a:ext cx="4932548" cy="253211"/>
          </a:xfrm>
          <a:prstGeom prst="rect">
            <a:avLst/>
          </a:prstGeom>
          <a:noFill/>
        </p:spPr>
        <p:txBody>
          <a:bodyPr wrap="square" rtlCol="0">
            <a:spAutoFit/>
          </a:bodyPr>
          <a:lstStyle/>
          <a:p>
            <a:pPr>
              <a:lnSpc>
                <a:spcPts val="1400"/>
              </a:lnSpc>
            </a:pPr>
            <a:r>
              <a:rPr lang="pl-PL" sz="900">
                <a:solidFill>
                  <a:srgbClr val="576672"/>
                </a:solidFill>
                <a:latin typeface="Arial" pitchFamily="34" charset="0"/>
                <a:cs typeface="Arial" pitchFamily="34" charset="0"/>
              </a:rPr>
              <a:t>Centrum Usług Informatycznych Politechniki Gdańskiej © 2019</a:t>
            </a:r>
            <a:endParaRPr lang="pl-PL" sz="900" dirty="0">
              <a:solidFill>
                <a:srgbClr val="576672"/>
              </a:solidFill>
              <a:latin typeface="Arial" pitchFamily="34" charset="0"/>
              <a:cs typeface="Arial" pitchFamily="34" charset="0"/>
            </a:endParaRPr>
          </a:p>
        </p:txBody>
      </p:sp>
      <p:pic>
        <p:nvPicPr>
          <p:cNvPr id="9" name="Obraz 8">
            <a:extLst>
              <a:ext uri="{FF2B5EF4-FFF2-40B4-BE49-F238E27FC236}">
                <a16:creationId xmlns:a16="http://schemas.microsoft.com/office/drawing/2014/main" id="{D3E16A77-C4D2-4B9E-B308-22DE8991C522}"/>
              </a:ext>
            </a:extLst>
          </p:cNvPr>
          <p:cNvPicPr>
            <a:picLocks noChangeAspect="1"/>
          </p:cNvPicPr>
          <p:nvPr/>
        </p:nvPicPr>
        <p:blipFill>
          <a:blip r:embed="rId2"/>
          <a:stretch>
            <a:fillRect/>
          </a:stretch>
        </p:blipFill>
        <p:spPr>
          <a:xfrm>
            <a:off x="8413186" y="294384"/>
            <a:ext cx="1895280" cy="254296"/>
          </a:xfrm>
          <a:prstGeom prst="rect">
            <a:avLst/>
          </a:prstGeom>
        </p:spPr>
      </p:pic>
      <p:pic>
        <p:nvPicPr>
          <p:cNvPr id="10" name="Grafika 9">
            <a:extLst>
              <a:ext uri="{FF2B5EF4-FFF2-40B4-BE49-F238E27FC236}">
                <a16:creationId xmlns:a16="http://schemas.microsoft.com/office/drawing/2014/main" id="{90849899-765C-4A32-B5D1-39CDB8BB3907}"/>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915276" y="6496050"/>
            <a:ext cx="2752725" cy="361950"/>
          </a:xfrm>
          <a:prstGeom prst="rect">
            <a:avLst/>
          </a:prstGeom>
        </p:spPr>
      </p:pic>
      <p:cxnSp>
        <p:nvCxnSpPr>
          <p:cNvPr id="17" name="Łącznik prosty 16">
            <a:extLst>
              <a:ext uri="{FF2B5EF4-FFF2-40B4-BE49-F238E27FC236}">
                <a16:creationId xmlns:a16="http://schemas.microsoft.com/office/drawing/2014/main" id="{45D1DC46-6FC3-4BFC-90C7-BD213A8ED424}"/>
              </a:ext>
            </a:extLst>
          </p:cNvPr>
          <p:cNvCxnSpPr/>
          <p:nvPr/>
        </p:nvCxnSpPr>
        <p:spPr>
          <a:xfrm>
            <a:off x="1883532" y="296652"/>
            <a:ext cx="0" cy="360040"/>
          </a:xfrm>
          <a:prstGeom prst="line">
            <a:avLst/>
          </a:prstGeom>
          <a:ln w="12700">
            <a:solidFill>
              <a:srgbClr val="E8652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53611321"/>
      </p:ext>
    </p:extLst>
  </p:cSld>
  <p:clrMapOvr>
    <a:masterClrMapping/>
  </p:clrMapOvr>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662</TotalTime>
  <Words>2145</Words>
  <Application>Microsoft Office PowerPoint</Application>
  <PresentationFormat>Panoramiczny</PresentationFormat>
  <Paragraphs>122</Paragraphs>
  <Slides>23</Slides>
  <Notes>1</Notes>
  <HiddenSlides>0</HiddenSlides>
  <MMClips>0</MMClips>
  <ScaleCrop>false</ScaleCrop>
  <HeadingPairs>
    <vt:vector size="6" baseType="variant">
      <vt:variant>
        <vt:lpstr>Używane czcionki</vt:lpstr>
      </vt:variant>
      <vt:variant>
        <vt:i4>3</vt:i4>
      </vt:variant>
      <vt:variant>
        <vt:lpstr>Motyw</vt:lpstr>
      </vt:variant>
      <vt:variant>
        <vt:i4>1</vt:i4>
      </vt:variant>
      <vt:variant>
        <vt:lpstr>Tytuły slajdów</vt:lpstr>
      </vt:variant>
      <vt:variant>
        <vt:i4>23</vt:i4>
      </vt:variant>
    </vt:vector>
  </HeadingPairs>
  <TitlesOfParts>
    <vt:vector size="27" baseType="lpstr">
      <vt:lpstr>Arial</vt:lpstr>
      <vt:lpstr>Calibri</vt:lpstr>
      <vt:lpstr>Ubuntu</vt:lpstr>
      <vt:lpstr>Motyw pakietu Office</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Slajd 1</dc:title>
  <dc:creator>Milosz</dc:creator>
  <cp:lastModifiedBy>Piotr Kasprzak</cp:lastModifiedBy>
  <cp:revision>129</cp:revision>
  <cp:lastPrinted>2021-06-10T08:46:05Z</cp:lastPrinted>
  <dcterms:created xsi:type="dcterms:W3CDTF">2016-12-12T11:51:41Z</dcterms:created>
  <dcterms:modified xsi:type="dcterms:W3CDTF">2022-05-30T17:58:37Z</dcterms:modified>
</cp:coreProperties>
</file>