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95" r:id="rId2"/>
    <p:sldId id="296" r:id="rId3"/>
    <p:sldId id="335" r:id="rId4"/>
    <p:sldId id="311" r:id="rId5"/>
    <p:sldId id="336" r:id="rId6"/>
    <p:sldId id="337" r:id="rId7"/>
    <p:sldId id="312" r:id="rId8"/>
    <p:sldId id="339" r:id="rId9"/>
    <p:sldId id="340" r:id="rId10"/>
    <p:sldId id="338" r:id="rId11"/>
    <p:sldId id="34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21A"/>
    <a:srgbClr val="DA498C"/>
    <a:srgbClr val="FFFFFF"/>
    <a:srgbClr val="000000"/>
    <a:srgbClr val="ECF0F7"/>
    <a:srgbClr val="AA8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1CD811-AF5B-6804-122A-2B5AE4D9BCC1}" v="1" dt="2022-03-09T12:07:37.159"/>
    <p1510:client id="{8219BF01-C0F1-748D-5AC6-450CBA9BE4F4}" v="96" dt="2022-03-16T07:57:01.162"/>
    <p1510:client id="{9A3C9E06-E564-4596-BA29-B90106B3B84D}" v="4" dt="2021-04-11T18:20:13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-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7A5CD-682A-4FC3-9C6F-9BBB59721398}" type="datetimeFigureOut">
              <a:rPr lang="pl-PL" smtClean="0"/>
              <a:t>03.09.2023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DCF62-EA78-461D-8032-0FE98F0EA8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076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DCF62-EA78-461D-8032-0FE98F0EA88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829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
Drugi poziom
Trzeci poziom
Czwarty poziom
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
Drugi poziom
Trzeci poziom
Czwarty poziom
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
Drugi poziom
Trzeci poziom
Czwarty poziom
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
Drugi poziom
Trzeci poziom
Czwarty poziom
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Kliknij, aby edytować style wzorca tekstu
Drugi poziom
Trzeci poziom
Czwarty poziom
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Kliknij, aby edytować style wzorca tekstu
Drugi poziom
Trzeci poziom
Czwarty poziom
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
Drugi poziom
Trzeci poziom
Czwarty poziom
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
Drugi poziom
Trzeci poziom
Czwarty poziom
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
Drugi poziom
Trzeci poziom
Czwarty poziom
Piąty poziom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
Drugi poziom
Trzeci poziom
Czwarty poziom
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
Drugi poziom
Trzeci poziom
Czwarty poziom
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
Drugi poziom
Trzeci poziom
Czwarty poziom
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
Drugi poziom
Trzeci poziom
Czwarty poziom
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
Drugi poziom
Trzeci poziom
Czwarty poziom
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hyperlink" Target="http://phet.colorado.ed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phet.colorado.edu/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phet.colorado.edu/p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phet.colorado.edu/pl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et.colorado.edu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>
            <a:extLst>
              <a:ext uri="{FF2B5EF4-FFF2-40B4-BE49-F238E27FC236}">
                <a16:creationId xmlns:a16="http://schemas.microsoft.com/office/drawing/2014/main" id="{29AD348A-7BF2-4CD4-8276-5151CE8D61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60623" y="-436461"/>
            <a:ext cx="12462410" cy="9342236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A947BF49-0564-45FB-8A21-116F22371B07}"/>
              </a:ext>
            </a:extLst>
          </p:cNvPr>
          <p:cNvGrpSpPr/>
          <p:nvPr/>
        </p:nvGrpSpPr>
        <p:grpSpPr>
          <a:xfrm>
            <a:off x="-122600" y="-24398"/>
            <a:ext cx="13983346" cy="9482088"/>
            <a:chOff x="-288758" y="-279400"/>
            <a:chExt cx="13983346" cy="9482088"/>
          </a:xfrm>
        </p:grpSpPr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2083AFC8-3916-43E5-B011-B460FDA63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43534">
              <a:off x="6832694" y="2344688"/>
              <a:ext cx="6861894" cy="6858000"/>
            </a:xfrm>
            <a:prstGeom prst="rect">
              <a:avLst/>
            </a:prstGeom>
          </p:spPr>
        </p:pic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9A507A3E-F7CA-4A7D-BAD5-CF40639D04C0}"/>
                </a:ext>
              </a:extLst>
            </p:cNvPr>
            <p:cNvSpPr/>
            <p:nvPr/>
          </p:nvSpPr>
          <p:spPr>
            <a:xfrm>
              <a:off x="-288758" y="-279400"/>
              <a:ext cx="12480759" cy="7416800"/>
            </a:xfrm>
            <a:prstGeom prst="rect">
              <a:avLst/>
            </a:prstGeom>
            <a:gradFill>
              <a:gsLst>
                <a:gs pos="67000">
                  <a:schemeClr val="bg1">
                    <a:lumMod val="90000"/>
                    <a:lumOff val="10000"/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920AA97-FBE6-4BB9-B3B7-888804F8458E}"/>
              </a:ext>
            </a:extLst>
          </p:cNvPr>
          <p:cNvSpPr txBox="1"/>
          <p:nvPr/>
        </p:nvSpPr>
        <p:spPr>
          <a:xfrm>
            <a:off x="1261015" y="5783750"/>
            <a:ext cx="5248881" cy="707886"/>
          </a:xfrm>
          <a:prstGeom prst="rect">
            <a:avLst/>
          </a:prstGeom>
          <a:solidFill>
            <a:srgbClr val="00B0F0">
              <a:alpha val="5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000" b="1" i="1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http://cyfroweszkoly.pl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BB8C4391-F2B7-4883-BB6F-E6C595068A69}"/>
              </a:ext>
            </a:extLst>
          </p:cNvPr>
          <p:cNvSpPr txBox="1"/>
          <p:nvPr/>
        </p:nvSpPr>
        <p:spPr>
          <a:xfrm>
            <a:off x="1430594" y="522461"/>
            <a:ext cx="9245387" cy="21236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2000">
                <a:srgbClr val="C0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600" b="1" i="1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Wirtualne laboratoria fizyczne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C43FD0EF-76E0-4ADF-BD53-419093CE37C4}"/>
              </a:ext>
            </a:extLst>
          </p:cNvPr>
          <p:cNvSpPr txBox="1"/>
          <p:nvPr/>
        </p:nvSpPr>
        <p:spPr>
          <a:xfrm>
            <a:off x="213360" y="5005630"/>
            <a:ext cx="10155405" cy="720000"/>
          </a:xfrm>
          <a:prstGeom prst="rect">
            <a:avLst/>
          </a:prstGeom>
          <a:solidFill>
            <a:srgbClr val="92D050">
              <a:alpha val="8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4000" b="1" i="1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XI Liceum Ogólnokształcące w Olsztynie</a:t>
            </a:r>
            <a:endParaRPr lang="pl-PL" b="1" i="1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23F090BC-2A99-459B-9172-F00ACBE8701C}"/>
              </a:ext>
            </a:extLst>
          </p:cNvPr>
          <p:cNvSpPr txBox="1"/>
          <p:nvPr/>
        </p:nvSpPr>
        <p:spPr>
          <a:xfrm>
            <a:off x="2651027" y="3011447"/>
            <a:ext cx="7717738" cy="720000"/>
          </a:xfrm>
          <a:prstGeom prst="rect">
            <a:avLst/>
          </a:prstGeom>
          <a:solidFill>
            <a:srgbClr val="FFC000">
              <a:alpha val="4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4000" b="1" i="1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dr inż. Grzegorz Bergmański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5692FDFE-3DD9-7D70-734C-0C79D5C83A20}"/>
              </a:ext>
            </a:extLst>
          </p:cNvPr>
          <p:cNvSpPr/>
          <p:nvPr/>
        </p:nvSpPr>
        <p:spPr>
          <a:xfrm>
            <a:off x="3198941" y="3821335"/>
            <a:ext cx="6621909" cy="683104"/>
          </a:xfrm>
          <a:prstGeom prst="rect">
            <a:avLst/>
          </a:prstGeom>
          <a:solidFill>
            <a:schemeClr val="accent3">
              <a:lumMod val="75000"/>
              <a:alpha val="56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gbergmanski@cyfroweszkoly.pl</a:t>
            </a:r>
          </a:p>
        </p:txBody>
      </p:sp>
    </p:spTree>
    <p:extLst>
      <p:ext uri="{BB962C8B-B14F-4D97-AF65-F5344CB8AC3E}">
        <p14:creationId xmlns:p14="http://schemas.microsoft.com/office/powerpoint/2010/main" val="39360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Obraz zawierający drzewo&#10;&#10;Opis wygenerowany automatycznie">
            <a:extLst>
              <a:ext uri="{FF2B5EF4-FFF2-40B4-BE49-F238E27FC236}">
                <a16:creationId xmlns:a16="http://schemas.microsoft.com/office/drawing/2014/main" id="{EA6FEC91-EB4B-404B-AD36-DB66CD1F4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499" y="0"/>
            <a:ext cx="17145000" cy="6858000"/>
          </a:xfrm>
          <a:prstGeom prst="rect">
            <a:avLst/>
          </a:prstGeom>
        </p:spPr>
      </p:pic>
      <p:grpSp>
        <p:nvGrpSpPr>
          <p:cNvPr id="12" name="Grupa 11">
            <a:extLst>
              <a:ext uri="{FF2B5EF4-FFF2-40B4-BE49-F238E27FC236}">
                <a16:creationId xmlns:a16="http://schemas.microsoft.com/office/drawing/2014/main" id="{FFE689A6-7958-49E7-B871-3791A62FDD99}"/>
              </a:ext>
            </a:extLst>
          </p:cNvPr>
          <p:cNvGrpSpPr/>
          <p:nvPr/>
        </p:nvGrpSpPr>
        <p:grpSpPr>
          <a:xfrm>
            <a:off x="-288758" y="-279400"/>
            <a:ext cx="14996372" cy="10448247"/>
            <a:chOff x="-288758" y="-279400"/>
            <a:chExt cx="14996372" cy="10448247"/>
          </a:xfrm>
        </p:grpSpPr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C3A1F9E1-D192-4C07-840E-75867D48C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43534">
              <a:off x="7845720" y="3310847"/>
              <a:ext cx="6861894" cy="6858000"/>
            </a:xfrm>
            <a:prstGeom prst="rect">
              <a:avLst/>
            </a:prstGeom>
          </p:spPr>
        </p:pic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2D3919E5-E9C1-40CB-B8A0-E67A48D826CF}"/>
                </a:ext>
              </a:extLst>
            </p:cNvPr>
            <p:cNvSpPr/>
            <p:nvPr/>
          </p:nvSpPr>
          <p:spPr>
            <a:xfrm>
              <a:off x="-288758" y="-279400"/>
              <a:ext cx="12480759" cy="74168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0000"/>
                    <a:lumOff val="10000"/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5" name="Objaśnienie: wygięta linia 4">
            <a:extLst>
              <a:ext uri="{FF2B5EF4-FFF2-40B4-BE49-F238E27FC236}">
                <a16:creationId xmlns:a16="http://schemas.microsoft.com/office/drawing/2014/main" id="{0B2FFA99-498A-97A5-7FCF-CE4A9C9A4C05}"/>
              </a:ext>
            </a:extLst>
          </p:cNvPr>
          <p:cNvSpPr/>
          <p:nvPr/>
        </p:nvSpPr>
        <p:spPr>
          <a:xfrm>
            <a:off x="3735335" y="5598434"/>
            <a:ext cx="7868653" cy="1062726"/>
          </a:xfrm>
          <a:prstGeom prst="borderCallout2">
            <a:avLst>
              <a:gd name="adj1" fmla="val 18750"/>
              <a:gd name="adj2" fmla="val -411"/>
              <a:gd name="adj3" fmla="val 18750"/>
              <a:gd name="adj4" fmla="val -8584"/>
              <a:gd name="adj5" fmla="val -8118"/>
              <a:gd name="adj6" fmla="val -34217"/>
            </a:avLst>
          </a:prstGeom>
          <a:solidFill>
            <a:schemeClr val="accent1">
              <a:lumMod val="75000"/>
              <a:alpha val="94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hlinkClick r:id="rId4"/>
              </a:rPr>
              <a:t>http://phet.colorado.edu/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DA60707-9EEC-38FC-2B63-632957CDC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04" y="273146"/>
            <a:ext cx="11982450" cy="51435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EB632ED-37D3-46D5-A267-8A935E7C5D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289" y="3990343"/>
            <a:ext cx="2834122" cy="285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0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Obraz zawierający drzewo&#10;&#10;Opis wygenerowany automatycznie">
            <a:extLst>
              <a:ext uri="{FF2B5EF4-FFF2-40B4-BE49-F238E27FC236}">
                <a16:creationId xmlns:a16="http://schemas.microsoft.com/office/drawing/2014/main" id="{EA6FEC91-EB4B-404B-AD36-DB66CD1F4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499" y="0"/>
            <a:ext cx="17145000" cy="6858000"/>
          </a:xfrm>
          <a:prstGeom prst="rect">
            <a:avLst/>
          </a:prstGeom>
        </p:spPr>
      </p:pic>
      <p:grpSp>
        <p:nvGrpSpPr>
          <p:cNvPr id="12" name="Grupa 11">
            <a:extLst>
              <a:ext uri="{FF2B5EF4-FFF2-40B4-BE49-F238E27FC236}">
                <a16:creationId xmlns:a16="http://schemas.microsoft.com/office/drawing/2014/main" id="{FFE689A6-7958-49E7-B871-3791A62FDD99}"/>
              </a:ext>
            </a:extLst>
          </p:cNvPr>
          <p:cNvGrpSpPr/>
          <p:nvPr/>
        </p:nvGrpSpPr>
        <p:grpSpPr>
          <a:xfrm>
            <a:off x="-288758" y="-279400"/>
            <a:ext cx="14996372" cy="10448247"/>
            <a:chOff x="-288758" y="-279400"/>
            <a:chExt cx="14996372" cy="10448247"/>
          </a:xfrm>
        </p:grpSpPr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C3A1F9E1-D192-4C07-840E-75867D48C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43534">
              <a:off x="7845720" y="3310847"/>
              <a:ext cx="6861894" cy="6858000"/>
            </a:xfrm>
            <a:prstGeom prst="rect">
              <a:avLst/>
            </a:prstGeom>
          </p:spPr>
        </p:pic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2D3919E5-E9C1-40CB-B8A0-E67A48D826CF}"/>
                </a:ext>
              </a:extLst>
            </p:cNvPr>
            <p:cNvSpPr/>
            <p:nvPr/>
          </p:nvSpPr>
          <p:spPr>
            <a:xfrm>
              <a:off x="-288758" y="-279400"/>
              <a:ext cx="12480759" cy="74168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0000"/>
                    <a:lumOff val="10000"/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id="{151D8A0D-07DF-FF25-9CC3-B0968F888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03" y="-26070"/>
            <a:ext cx="12458209" cy="6461376"/>
          </a:xfrm>
          <a:prstGeom prst="rect">
            <a:avLst/>
          </a:prstGeom>
        </p:spPr>
      </p:pic>
      <p:sp>
        <p:nvSpPr>
          <p:cNvPr id="5" name="Objaśnienie: wygięta linia 4">
            <a:extLst>
              <a:ext uri="{FF2B5EF4-FFF2-40B4-BE49-F238E27FC236}">
                <a16:creationId xmlns:a16="http://schemas.microsoft.com/office/drawing/2014/main" id="{0B2FFA99-498A-97A5-7FCF-CE4A9C9A4C05}"/>
              </a:ext>
            </a:extLst>
          </p:cNvPr>
          <p:cNvSpPr/>
          <p:nvPr/>
        </p:nvSpPr>
        <p:spPr>
          <a:xfrm>
            <a:off x="4676502" y="5821344"/>
            <a:ext cx="7868653" cy="1062726"/>
          </a:xfrm>
          <a:prstGeom prst="borderCallout2">
            <a:avLst>
              <a:gd name="adj1" fmla="val 18750"/>
              <a:gd name="adj2" fmla="val -411"/>
              <a:gd name="adj3" fmla="val 18750"/>
              <a:gd name="adj4" fmla="val -8584"/>
              <a:gd name="adj5" fmla="val -8118"/>
              <a:gd name="adj6" fmla="val -34217"/>
            </a:avLst>
          </a:prstGeom>
          <a:solidFill>
            <a:schemeClr val="accent1">
              <a:lumMod val="75000"/>
              <a:alpha val="94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hlinkClick r:id="rId5"/>
              </a:rPr>
              <a:t>http://phet.colorado.edu/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EB632ED-37D3-46D5-A267-8A935E7C5D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289" y="4905320"/>
            <a:ext cx="1925073" cy="193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1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Obraz zawierający drzewo&#10;&#10;Opis wygenerowany automatycznie">
            <a:extLst>
              <a:ext uri="{FF2B5EF4-FFF2-40B4-BE49-F238E27FC236}">
                <a16:creationId xmlns:a16="http://schemas.microsoft.com/office/drawing/2014/main" id="{AA2B4BF4-21C0-CD41-AA81-E07B43BD3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499" y="0"/>
            <a:ext cx="17145000" cy="6858000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8D599802-1DD9-4A7E-AC54-75D9AAC45D8E}"/>
              </a:ext>
            </a:extLst>
          </p:cNvPr>
          <p:cNvGrpSpPr/>
          <p:nvPr/>
        </p:nvGrpSpPr>
        <p:grpSpPr>
          <a:xfrm>
            <a:off x="-11407" y="28041"/>
            <a:ext cx="14996372" cy="10448247"/>
            <a:chOff x="-288758" y="-279400"/>
            <a:chExt cx="14996372" cy="10448247"/>
          </a:xfrm>
        </p:grpSpPr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66935DAB-72FF-46B6-A23D-B38387A4E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43534">
              <a:off x="7845720" y="3310847"/>
              <a:ext cx="6861894" cy="6858000"/>
            </a:xfrm>
            <a:prstGeom prst="rect">
              <a:avLst/>
            </a:prstGeom>
          </p:spPr>
        </p:pic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44775786-916D-4597-96AE-453049ECA2D3}"/>
                </a:ext>
              </a:extLst>
            </p:cNvPr>
            <p:cNvSpPr/>
            <p:nvPr/>
          </p:nvSpPr>
          <p:spPr>
            <a:xfrm>
              <a:off x="-288758" y="-279400"/>
              <a:ext cx="12480759" cy="74168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0000"/>
                    <a:lumOff val="10000"/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6" name="Prostokąt 15">
            <a:hlinkClick r:id="rId4" action="ppaction://hlinksldjump"/>
            <a:extLst>
              <a:ext uri="{FF2B5EF4-FFF2-40B4-BE49-F238E27FC236}">
                <a16:creationId xmlns:a16="http://schemas.microsoft.com/office/drawing/2014/main" id="{CBB1FF45-A52B-4609-A4D0-1D07427C6FFA}"/>
              </a:ext>
            </a:extLst>
          </p:cNvPr>
          <p:cNvSpPr/>
          <p:nvPr/>
        </p:nvSpPr>
        <p:spPr>
          <a:xfrm>
            <a:off x="1864006" y="4285641"/>
            <a:ext cx="8729932" cy="683104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Ceny przyrządów demonstracyjnych</a:t>
            </a:r>
          </a:p>
        </p:txBody>
      </p:sp>
      <p:sp>
        <p:nvSpPr>
          <p:cNvPr id="27" name="Prostokąt 26">
            <a:hlinkClick r:id="rId5" action="ppaction://hlinksldjump"/>
            <a:extLst>
              <a:ext uri="{FF2B5EF4-FFF2-40B4-BE49-F238E27FC236}">
                <a16:creationId xmlns:a16="http://schemas.microsoft.com/office/drawing/2014/main" id="{CAD16052-C2B9-4AC3-9747-8514C96609C1}"/>
              </a:ext>
            </a:extLst>
          </p:cNvPr>
          <p:cNvSpPr/>
          <p:nvPr/>
        </p:nvSpPr>
        <p:spPr>
          <a:xfrm>
            <a:off x="6199523" y="3559914"/>
            <a:ext cx="6095995" cy="683104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Jakość zestawów</a:t>
            </a:r>
          </a:p>
        </p:txBody>
      </p:sp>
      <p:sp>
        <p:nvSpPr>
          <p:cNvPr id="28" name="Prostokąt 27">
            <a:hlinkClick r:id="rId6" action="ppaction://hlinksldjump"/>
            <a:extLst>
              <a:ext uri="{FF2B5EF4-FFF2-40B4-BE49-F238E27FC236}">
                <a16:creationId xmlns:a16="http://schemas.microsoft.com/office/drawing/2014/main" id="{7306E536-55EF-46C6-95C1-3C04BA7B70CE}"/>
              </a:ext>
            </a:extLst>
          </p:cNvPr>
          <p:cNvSpPr/>
          <p:nvPr/>
        </p:nvSpPr>
        <p:spPr>
          <a:xfrm>
            <a:off x="5046455" y="2688330"/>
            <a:ext cx="7366953" cy="68310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Liczba potrzebnych zestawów</a:t>
            </a:r>
          </a:p>
        </p:txBody>
      </p:sp>
      <p:sp>
        <p:nvSpPr>
          <p:cNvPr id="29" name="Prostokąt 28">
            <a:hlinkClick r:id="rId7" action="ppaction://hlinksldjump"/>
            <a:extLst>
              <a:ext uri="{FF2B5EF4-FFF2-40B4-BE49-F238E27FC236}">
                <a16:creationId xmlns:a16="http://schemas.microsoft.com/office/drawing/2014/main" id="{6F3AEDEC-AB57-4C3B-8149-28742D5AD6CC}"/>
              </a:ext>
            </a:extLst>
          </p:cNvPr>
          <p:cNvSpPr/>
          <p:nvPr/>
        </p:nvSpPr>
        <p:spPr>
          <a:xfrm>
            <a:off x="280337" y="2096529"/>
            <a:ext cx="8311572" cy="683104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 fizyczny z doświadczeniem</a:t>
            </a:r>
          </a:p>
        </p:txBody>
      </p:sp>
      <p:sp>
        <p:nvSpPr>
          <p:cNvPr id="30" name="Prostokąt 29">
            <a:hlinkClick r:id="rId6" action="ppaction://hlinksldjump"/>
            <a:extLst>
              <a:ext uri="{FF2B5EF4-FFF2-40B4-BE49-F238E27FC236}">
                <a16:creationId xmlns:a16="http://schemas.microsoft.com/office/drawing/2014/main" id="{C814CAF7-3DF6-4F44-A776-A29AF4187571}"/>
              </a:ext>
            </a:extLst>
          </p:cNvPr>
          <p:cNvSpPr/>
          <p:nvPr/>
        </p:nvSpPr>
        <p:spPr>
          <a:xfrm>
            <a:off x="1800442" y="247475"/>
            <a:ext cx="9417166" cy="162773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Wada i zalety laboratoriów wirtualnych</a:t>
            </a:r>
          </a:p>
        </p:txBody>
      </p:sp>
      <p:sp>
        <p:nvSpPr>
          <p:cNvPr id="31" name="Prostokąt 30">
            <a:hlinkClick r:id="rId7" action="ppaction://hlinksldjump"/>
            <a:extLst>
              <a:ext uri="{FF2B5EF4-FFF2-40B4-BE49-F238E27FC236}">
                <a16:creationId xmlns:a16="http://schemas.microsoft.com/office/drawing/2014/main" id="{5C5017A1-52E9-45EC-8AE1-EC6C5B1E6A84}"/>
              </a:ext>
            </a:extLst>
          </p:cNvPr>
          <p:cNvSpPr/>
          <p:nvPr/>
        </p:nvSpPr>
        <p:spPr>
          <a:xfrm>
            <a:off x="145678" y="3414057"/>
            <a:ext cx="6435305" cy="683104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Zaplecze do przechowywania</a:t>
            </a:r>
          </a:p>
        </p:txBody>
      </p:sp>
      <p:sp>
        <p:nvSpPr>
          <p:cNvPr id="32" name="Prostokąt 31">
            <a:hlinkClick r:id="" action="ppaction://noaction"/>
            <a:extLst>
              <a:ext uri="{FF2B5EF4-FFF2-40B4-BE49-F238E27FC236}">
                <a16:creationId xmlns:a16="http://schemas.microsoft.com/office/drawing/2014/main" id="{0E29A2B9-AC42-4589-BB2B-39815FC46CD3}"/>
              </a:ext>
            </a:extLst>
          </p:cNvPr>
          <p:cNvSpPr/>
          <p:nvPr/>
        </p:nvSpPr>
        <p:spPr>
          <a:xfrm>
            <a:off x="1864006" y="5037385"/>
            <a:ext cx="8729932" cy="683104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Przygotowanie zestawów na zajęcia</a:t>
            </a:r>
          </a:p>
        </p:txBody>
      </p:sp>
      <p:sp>
        <p:nvSpPr>
          <p:cNvPr id="33" name="Prostokąt 32">
            <a:hlinkClick r:id="" action="ppaction://noaction"/>
            <a:extLst>
              <a:ext uri="{FF2B5EF4-FFF2-40B4-BE49-F238E27FC236}">
                <a16:creationId xmlns:a16="http://schemas.microsoft.com/office/drawing/2014/main" id="{A4AE25D3-CFDE-4F75-8A63-25279FC34C03}"/>
              </a:ext>
            </a:extLst>
          </p:cNvPr>
          <p:cNvSpPr/>
          <p:nvPr/>
        </p:nvSpPr>
        <p:spPr>
          <a:xfrm>
            <a:off x="354209" y="5805879"/>
            <a:ext cx="3385211" cy="683104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Konserwacja</a:t>
            </a:r>
          </a:p>
        </p:txBody>
      </p:sp>
      <p:sp>
        <p:nvSpPr>
          <p:cNvPr id="2" name="Prostokąt 1">
            <a:hlinkClick r:id="" action="ppaction://noaction"/>
            <a:extLst>
              <a:ext uri="{FF2B5EF4-FFF2-40B4-BE49-F238E27FC236}">
                <a16:creationId xmlns:a16="http://schemas.microsoft.com/office/drawing/2014/main" id="{BC5C2C32-A36F-1128-538A-E2C5BE91564C}"/>
              </a:ext>
            </a:extLst>
          </p:cNvPr>
          <p:cNvSpPr/>
          <p:nvPr/>
        </p:nvSpPr>
        <p:spPr>
          <a:xfrm>
            <a:off x="3739420" y="5789104"/>
            <a:ext cx="8556098" cy="11344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Możliwość wykonania zadań w domu</a:t>
            </a:r>
          </a:p>
        </p:txBody>
      </p:sp>
    </p:spTree>
    <p:extLst>
      <p:ext uri="{BB962C8B-B14F-4D97-AF65-F5344CB8AC3E}">
        <p14:creationId xmlns:p14="http://schemas.microsoft.com/office/powerpoint/2010/main" val="92940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Obraz zawierający drzewo&#10;&#10;Opis wygenerowany automatycznie">
            <a:extLst>
              <a:ext uri="{FF2B5EF4-FFF2-40B4-BE49-F238E27FC236}">
                <a16:creationId xmlns:a16="http://schemas.microsoft.com/office/drawing/2014/main" id="{AA2B4BF4-21C0-CD41-AA81-E07B43BD3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499" y="0"/>
            <a:ext cx="17145000" cy="6858000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8D599802-1DD9-4A7E-AC54-75D9AAC45D8E}"/>
              </a:ext>
            </a:extLst>
          </p:cNvPr>
          <p:cNvGrpSpPr/>
          <p:nvPr/>
        </p:nvGrpSpPr>
        <p:grpSpPr>
          <a:xfrm>
            <a:off x="-11407" y="28041"/>
            <a:ext cx="14996372" cy="10448247"/>
            <a:chOff x="-288758" y="-279400"/>
            <a:chExt cx="14996372" cy="10448247"/>
          </a:xfrm>
        </p:grpSpPr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66935DAB-72FF-46B6-A23D-B38387A4E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43534">
              <a:off x="7845720" y="3310847"/>
              <a:ext cx="6861894" cy="6858000"/>
            </a:xfrm>
            <a:prstGeom prst="rect">
              <a:avLst/>
            </a:prstGeom>
          </p:spPr>
        </p:pic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44775786-916D-4597-96AE-453049ECA2D3}"/>
                </a:ext>
              </a:extLst>
            </p:cNvPr>
            <p:cNvSpPr/>
            <p:nvPr/>
          </p:nvSpPr>
          <p:spPr>
            <a:xfrm>
              <a:off x="-288758" y="-279400"/>
              <a:ext cx="12480759" cy="74168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0000"/>
                    <a:lumOff val="10000"/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6" name="Prostokąt 15">
            <a:hlinkClick r:id="rId4" action="ppaction://hlinksldjump"/>
            <a:extLst>
              <a:ext uri="{FF2B5EF4-FFF2-40B4-BE49-F238E27FC236}">
                <a16:creationId xmlns:a16="http://schemas.microsoft.com/office/drawing/2014/main" id="{CBB1FF45-A52B-4609-A4D0-1D07427C6FFA}"/>
              </a:ext>
            </a:extLst>
          </p:cNvPr>
          <p:cNvSpPr/>
          <p:nvPr/>
        </p:nvSpPr>
        <p:spPr>
          <a:xfrm>
            <a:off x="1864006" y="4285641"/>
            <a:ext cx="8729932" cy="683104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Ceny przyrządów demonstracyjnych</a:t>
            </a:r>
          </a:p>
        </p:txBody>
      </p:sp>
      <p:sp>
        <p:nvSpPr>
          <p:cNvPr id="27" name="Prostokąt 26">
            <a:hlinkClick r:id="rId5" action="ppaction://hlinksldjump"/>
            <a:extLst>
              <a:ext uri="{FF2B5EF4-FFF2-40B4-BE49-F238E27FC236}">
                <a16:creationId xmlns:a16="http://schemas.microsoft.com/office/drawing/2014/main" id="{CAD16052-C2B9-4AC3-9747-8514C96609C1}"/>
              </a:ext>
            </a:extLst>
          </p:cNvPr>
          <p:cNvSpPr/>
          <p:nvPr/>
        </p:nvSpPr>
        <p:spPr>
          <a:xfrm>
            <a:off x="6199523" y="3559914"/>
            <a:ext cx="6095995" cy="683104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Jakość zestawów</a:t>
            </a:r>
          </a:p>
        </p:txBody>
      </p:sp>
      <p:sp>
        <p:nvSpPr>
          <p:cNvPr id="28" name="Prostokąt 27">
            <a:hlinkClick r:id="rId6" action="ppaction://hlinksldjump"/>
            <a:extLst>
              <a:ext uri="{FF2B5EF4-FFF2-40B4-BE49-F238E27FC236}">
                <a16:creationId xmlns:a16="http://schemas.microsoft.com/office/drawing/2014/main" id="{7306E536-55EF-46C6-95C1-3C04BA7B70CE}"/>
              </a:ext>
            </a:extLst>
          </p:cNvPr>
          <p:cNvSpPr/>
          <p:nvPr/>
        </p:nvSpPr>
        <p:spPr>
          <a:xfrm>
            <a:off x="5046455" y="2688330"/>
            <a:ext cx="7366953" cy="68310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Liczba potrzebnych zestawów</a:t>
            </a:r>
          </a:p>
        </p:txBody>
      </p:sp>
      <p:sp>
        <p:nvSpPr>
          <p:cNvPr id="29" name="Prostokąt 28">
            <a:hlinkClick r:id="rId7" action="ppaction://hlinksldjump"/>
            <a:extLst>
              <a:ext uri="{FF2B5EF4-FFF2-40B4-BE49-F238E27FC236}">
                <a16:creationId xmlns:a16="http://schemas.microsoft.com/office/drawing/2014/main" id="{6F3AEDEC-AB57-4C3B-8149-28742D5AD6CC}"/>
              </a:ext>
            </a:extLst>
          </p:cNvPr>
          <p:cNvSpPr/>
          <p:nvPr/>
        </p:nvSpPr>
        <p:spPr>
          <a:xfrm>
            <a:off x="280337" y="2096529"/>
            <a:ext cx="8311572" cy="683104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 fizyczny z doświadczeniem</a:t>
            </a:r>
          </a:p>
        </p:txBody>
      </p:sp>
      <p:sp>
        <p:nvSpPr>
          <p:cNvPr id="30" name="Prostokąt 29">
            <a:hlinkClick r:id="rId6" action="ppaction://hlinksldjump"/>
            <a:extLst>
              <a:ext uri="{FF2B5EF4-FFF2-40B4-BE49-F238E27FC236}">
                <a16:creationId xmlns:a16="http://schemas.microsoft.com/office/drawing/2014/main" id="{C814CAF7-3DF6-4F44-A776-A29AF4187571}"/>
              </a:ext>
            </a:extLst>
          </p:cNvPr>
          <p:cNvSpPr/>
          <p:nvPr/>
        </p:nvSpPr>
        <p:spPr>
          <a:xfrm>
            <a:off x="1800442" y="247475"/>
            <a:ext cx="9417166" cy="162773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Wada i zalety laboratoriów wirtualnych</a:t>
            </a:r>
          </a:p>
        </p:txBody>
      </p:sp>
      <p:sp>
        <p:nvSpPr>
          <p:cNvPr id="31" name="Prostokąt 30">
            <a:hlinkClick r:id="rId7" action="ppaction://hlinksldjump"/>
            <a:extLst>
              <a:ext uri="{FF2B5EF4-FFF2-40B4-BE49-F238E27FC236}">
                <a16:creationId xmlns:a16="http://schemas.microsoft.com/office/drawing/2014/main" id="{5C5017A1-52E9-45EC-8AE1-EC6C5B1E6A84}"/>
              </a:ext>
            </a:extLst>
          </p:cNvPr>
          <p:cNvSpPr/>
          <p:nvPr/>
        </p:nvSpPr>
        <p:spPr>
          <a:xfrm>
            <a:off x="145678" y="3414057"/>
            <a:ext cx="6435305" cy="683104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Zaplecze do przechowywania</a:t>
            </a:r>
          </a:p>
        </p:txBody>
      </p:sp>
      <p:sp>
        <p:nvSpPr>
          <p:cNvPr id="32" name="Prostokąt 31">
            <a:hlinkClick r:id="" action="ppaction://noaction"/>
            <a:extLst>
              <a:ext uri="{FF2B5EF4-FFF2-40B4-BE49-F238E27FC236}">
                <a16:creationId xmlns:a16="http://schemas.microsoft.com/office/drawing/2014/main" id="{0E29A2B9-AC42-4589-BB2B-39815FC46CD3}"/>
              </a:ext>
            </a:extLst>
          </p:cNvPr>
          <p:cNvSpPr/>
          <p:nvPr/>
        </p:nvSpPr>
        <p:spPr>
          <a:xfrm>
            <a:off x="1864006" y="5037385"/>
            <a:ext cx="8729932" cy="683104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Przygotowanie zestawów na zajęcia</a:t>
            </a:r>
          </a:p>
        </p:txBody>
      </p:sp>
      <p:sp>
        <p:nvSpPr>
          <p:cNvPr id="33" name="Prostokąt 32">
            <a:hlinkClick r:id="" action="ppaction://noaction"/>
            <a:extLst>
              <a:ext uri="{FF2B5EF4-FFF2-40B4-BE49-F238E27FC236}">
                <a16:creationId xmlns:a16="http://schemas.microsoft.com/office/drawing/2014/main" id="{A4AE25D3-CFDE-4F75-8A63-25279FC34C03}"/>
              </a:ext>
            </a:extLst>
          </p:cNvPr>
          <p:cNvSpPr/>
          <p:nvPr/>
        </p:nvSpPr>
        <p:spPr>
          <a:xfrm>
            <a:off x="354209" y="5805879"/>
            <a:ext cx="3385211" cy="683104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Konserwacja</a:t>
            </a:r>
          </a:p>
        </p:txBody>
      </p:sp>
      <p:sp>
        <p:nvSpPr>
          <p:cNvPr id="2" name="Prostokąt 1">
            <a:hlinkClick r:id="" action="ppaction://noaction"/>
            <a:extLst>
              <a:ext uri="{FF2B5EF4-FFF2-40B4-BE49-F238E27FC236}">
                <a16:creationId xmlns:a16="http://schemas.microsoft.com/office/drawing/2014/main" id="{BC5C2C32-A36F-1128-538A-E2C5BE91564C}"/>
              </a:ext>
            </a:extLst>
          </p:cNvPr>
          <p:cNvSpPr/>
          <p:nvPr/>
        </p:nvSpPr>
        <p:spPr>
          <a:xfrm>
            <a:off x="3739420" y="5789104"/>
            <a:ext cx="8556098" cy="11344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Możliwość wykonania zadań w domu</a:t>
            </a:r>
          </a:p>
        </p:txBody>
      </p:sp>
    </p:spTree>
    <p:extLst>
      <p:ext uri="{BB962C8B-B14F-4D97-AF65-F5344CB8AC3E}">
        <p14:creationId xmlns:p14="http://schemas.microsoft.com/office/powerpoint/2010/main" val="310969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Obraz zawierający drzewo&#10;&#10;Opis wygenerowany automatycznie">
            <a:extLst>
              <a:ext uri="{FF2B5EF4-FFF2-40B4-BE49-F238E27FC236}">
                <a16:creationId xmlns:a16="http://schemas.microsoft.com/office/drawing/2014/main" id="{EA6FEC91-EB4B-404B-AD36-DB66CD1F4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499" y="0"/>
            <a:ext cx="17145000" cy="6858000"/>
          </a:xfrm>
          <a:prstGeom prst="rect">
            <a:avLst/>
          </a:prstGeom>
        </p:spPr>
      </p:pic>
      <p:grpSp>
        <p:nvGrpSpPr>
          <p:cNvPr id="12" name="Grupa 11">
            <a:extLst>
              <a:ext uri="{FF2B5EF4-FFF2-40B4-BE49-F238E27FC236}">
                <a16:creationId xmlns:a16="http://schemas.microsoft.com/office/drawing/2014/main" id="{FFE689A6-7958-49E7-B871-3791A62FDD99}"/>
              </a:ext>
            </a:extLst>
          </p:cNvPr>
          <p:cNvGrpSpPr/>
          <p:nvPr/>
        </p:nvGrpSpPr>
        <p:grpSpPr>
          <a:xfrm>
            <a:off x="-288758" y="-279400"/>
            <a:ext cx="14996372" cy="10448247"/>
            <a:chOff x="-288758" y="-279400"/>
            <a:chExt cx="14996372" cy="10448247"/>
          </a:xfrm>
        </p:grpSpPr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C3A1F9E1-D192-4C07-840E-75867D48C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43534">
              <a:off x="7845720" y="3310847"/>
              <a:ext cx="6861894" cy="6858000"/>
            </a:xfrm>
            <a:prstGeom prst="rect">
              <a:avLst/>
            </a:prstGeom>
          </p:spPr>
        </p:pic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2D3919E5-E9C1-40CB-B8A0-E67A48D826CF}"/>
                </a:ext>
              </a:extLst>
            </p:cNvPr>
            <p:cNvSpPr/>
            <p:nvPr/>
          </p:nvSpPr>
          <p:spPr>
            <a:xfrm>
              <a:off x="-288758" y="-279400"/>
              <a:ext cx="12480759" cy="74168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0000"/>
                    <a:lumOff val="10000"/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6" name="Objaśnienie: wygięta linia 15">
            <a:extLst>
              <a:ext uri="{FF2B5EF4-FFF2-40B4-BE49-F238E27FC236}">
                <a16:creationId xmlns:a16="http://schemas.microsoft.com/office/drawing/2014/main" id="{D3B9B49C-E0F1-4596-B16F-D0957B391D01}"/>
              </a:ext>
            </a:extLst>
          </p:cNvPr>
          <p:cNvSpPr/>
          <p:nvPr/>
        </p:nvSpPr>
        <p:spPr>
          <a:xfrm>
            <a:off x="3672396" y="4508015"/>
            <a:ext cx="7868653" cy="2171700"/>
          </a:xfrm>
          <a:prstGeom prst="borderCallout2">
            <a:avLst>
              <a:gd name="adj1" fmla="val 18750"/>
              <a:gd name="adj2" fmla="val -411"/>
              <a:gd name="adj3" fmla="val 18750"/>
              <a:gd name="adj4" fmla="val -8584"/>
              <a:gd name="adj5" fmla="val -8118"/>
              <a:gd name="adj6" fmla="val -34217"/>
            </a:avLst>
          </a:prstGeom>
          <a:solidFill>
            <a:schemeClr val="accent1">
              <a:lumMod val="75000"/>
              <a:alpha val="94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hlinkClick r:id="rId4"/>
              </a:rPr>
              <a:t>http://phet.colorado.edu/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6148148-122F-24B6-6E81-814E2B7D6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390" y="531889"/>
            <a:ext cx="10783018" cy="397612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8C8607C-76CA-6531-DF49-0CC2CA3B9A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74" y="3613601"/>
            <a:ext cx="2834122" cy="285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0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Obraz zawierający drzewo&#10;&#10;Opis wygenerowany automatycznie">
            <a:extLst>
              <a:ext uri="{FF2B5EF4-FFF2-40B4-BE49-F238E27FC236}">
                <a16:creationId xmlns:a16="http://schemas.microsoft.com/office/drawing/2014/main" id="{EA6FEC91-EB4B-404B-AD36-DB66CD1F4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499" y="0"/>
            <a:ext cx="17145000" cy="6858000"/>
          </a:xfrm>
          <a:prstGeom prst="rect">
            <a:avLst/>
          </a:prstGeom>
        </p:spPr>
      </p:pic>
      <p:grpSp>
        <p:nvGrpSpPr>
          <p:cNvPr id="12" name="Grupa 11">
            <a:extLst>
              <a:ext uri="{FF2B5EF4-FFF2-40B4-BE49-F238E27FC236}">
                <a16:creationId xmlns:a16="http://schemas.microsoft.com/office/drawing/2014/main" id="{FFE689A6-7958-49E7-B871-3791A62FDD99}"/>
              </a:ext>
            </a:extLst>
          </p:cNvPr>
          <p:cNvGrpSpPr/>
          <p:nvPr/>
        </p:nvGrpSpPr>
        <p:grpSpPr>
          <a:xfrm>
            <a:off x="-288758" y="-279400"/>
            <a:ext cx="14996372" cy="10448247"/>
            <a:chOff x="-288758" y="-279400"/>
            <a:chExt cx="14996372" cy="10448247"/>
          </a:xfrm>
        </p:grpSpPr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C3A1F9E1-D192-4C07-840E-75867D48C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43534">
              <a:off x="7845720" y="3310847"/>
              <a:ext cx="6861894" cy="6858000"/>
            </a:xfrm>
            <a:prstGeom prst="rect">
              <a:avLst/>
            </a:prstGeom>
          </p:spPr>
        </p:pic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2D3919E5-E9C1-40CB-B8A0-E67A48D826CF}"/>
                </a:ext>
              </a:extLst>
            </p:cNvPr>
            <p:cNvSpPr/>
            <p:nvPr/>
          </p:nvSpPr>
          <p:spPr>
            <a:xfrm>
              <a:off x="-288758" y="-279400"/>
              <a:ext cx="12480759" cy="74168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0000"/>
                    <a:lumOff val="10000"/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id="{FC3BFC14-EA28-3078-284A-E0D7F20C7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74" y="-1"/>
            <a:ext cx="12762558" cy="5296619"/>
          </a:xfrm>
          <a:prstGeom prst="rect">
            <a:avLst/>
          </a:prstGeom>
        </p:spPr>
      </p:pic>
      <p:sp>
        <p:nvSpPr>
          <p:cNvPr id="5" name="Objaśnienie: wygięta linia 4">
            <a:extLst>
              <a:ext uri="{FF2B5EF4-FFF2-40B4-BE49-F238E27FC236}">
                <a16:creationId xmlns:a16="http://schemas.microsoft.com/office/drawing/2014/main" id="{0B2FFA99-498A-97A5-7FCF-CE4A9C9A4C05}"/>
              </a:ext>
            </a:extLst>
          </p:cNvPr>
          <p:cNvSpPr/>
          <p:nvPr/>
        </p:nvSpPr>
        <p:spPr>
          <a:xfrm>
            <a:off x="3795624" y="5543312"/>
            <a:ext cx="7868653" cy="1062726"/>
          </a:xfrm>
          <a:prstGeom prst="borderCallout2">
            <a:avLst>
              <a:gd name="adj1" fmla="val 18750"/>
              <a:gd name="adj2" fmla="val -411"/>
              <a:gd name="adj3" fmla="val 18750"/>
              <a:gd name="adj4" fmla="val -8584"/>
              <a:gd name="adj5" fmla="val -8118"/>
              <a:gd name="adj6" fmla="val -34217"/>
            </a:avLst>
          </a:prstGeom>
          <a:solidFill>
            <a:schemeClr val="accent1">
              <a:lumMod val="75000"/>
              <a:alpha val="94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hlinkClick r:id="rId5"/>
              </a:rPr>
              <a:t>http://phet.colorado.edu/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EB632ED-37D3-46D5-A267-8A935E7C5D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23" y="3639184"/>
            <a:ext cx="2834122" cy="285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1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Obraz zawierający drzewo&#10;&#10;Opis wygenerowany automatycznie">
            <a:extLst>
              <a:ext uri="{FF2B5EF4-FFF2-40B4-BE49-F238E27FC236}">
                <a16:creationId xmlns:a16="http://schemas.microsoft.com/office/drawing/2014/main" id="{EA6FEC91-EB4B-404B-AD36-DB66CD1F4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499" y="0"/>
            <a:ext cx="17145000" cy="6858000"/>
          </a:xfrm>
          <a:prstGeom prst="rect">
            <a:avLst/>
          </a:prstGeom>
        </p:spPr>
      </p:pic>
      <p:grpSp>
        <p:nvGrpSpPr>
          <p:cNvPr id="12" name="Grupa 11">
            <a:extLst>
              <a:ext uri="{FF2B5EF4-FFF2-40B4-BE49-F238E27FC236}">
                <a16:creationId xmlns:a16="http://schemas.microsoft.com/office/drawing/2014/main" id="{FFE689A6-7958-49E7-B871-3791A62FDD99}"/>
              </a:ext>
            </a:extLst>
          </p:cNvPr>
          <p:cNvGrpSpPr/>
          <p:nvPr/>
        </p:nvGrpSpPr>
        <p:grpSpPr>
          <a:xfrm>
            <a:off x="-288758" y="-279400"/>
            <a:ext cx="14996372" cy="10448247"/>
            <a:chOff x="-288758" y="-279400"/>
            <a:chExt cx="14996372" cy="10448247"/>
          </a:xfrm>
        </p:grpSpPr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C3A1F9E1-D192-4C07-840E-75867D48C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43534">
              <a:off x="7845720" y="3310847"/>
              <a:ext cx="6861894" cy="6858000"/>
            </a:xfrm>
            <a:prstGeom prst="rect">
              <a:avLst/>
            </a:prstGeom>
          </p:spPr>
        </p:pic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2D3919E5-E9C1-40CB-B8A0-E67A48D826CF}"/>
                </a:ext>
              </a:extLst>
            </p:cNvPr>
            <p:cNvSpPr/>
            <p:nvPr/>
          </p:nvSpPr>
          <p:spPr>
            <a:xfrm>
              <a:off x="-288758" y="-279400"/>
              <a:ext cx="12480759" cy="74168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0000"/>
                    <a:lumOff val="10000"/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id="{15728F42-3C4E-C5F3-6C25-CD21A6C2F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124" y="12417"/>
            <a:ext cx="9906523" cy="595232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EB632ED-37D3-46D5-A267-8A935E7C5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23" y="3639184"/>
            <a:ext cx="2834122" cy="2852605"/>
          </a:xfrm>
          <a:prstGeom prst="rect">
            <a:avLst/>
          </a:prstGeom>
        </p:spPr>
      </p:pic>
      <p:sp>
        <p:nvSpPr>
          <p:cNvPr id="5" name="Objaśnienie: wygięta linia 4">
            <a:extLst>
              <a:ext uri="{FF2B5EF4-FFF2-40B4-BE49-F238E27FC236}">
                <a16:creationId xmlns:a16="http://schemas.microsoft.com/office/drawing/2014/main" id="{0B2FFA99-498A-97A5-7FCF-CE4A9C9A4C05}"/>
              </a:ext>
            </a:extLst>
          </p:cNvPr>
          <p:cNvSpPr/>
          <p:nvPr/>
        </p:nvSpPr>
        <p:spPr>
          <a:xfrm>
            <a:off x="3478509" y="5782857"/>
            <a:ext cx="7868653" cy="1062726"/>
          </a:xfrm>
          <a:prstGeom prst="borderCallout2">
            <a:avLst>
              <a:gd name="adj1" fmla="val 18750"/>
              <a:gd name="adj2" fmla="val -411"/>
              <a:gd name="adj3" fmla="val 18750"/>
              <a:gd name="adj4" fmla="val -8584"/>
              <a:gd name="adj5" fmla="val -8118"/>
              <a:gd name="adj6" fmla="val -34217"/>
            </a:avLst>
          </a:prstGeom>
          <a:solidFill>
            <a:schemeClr val="accent1">
              <a:lumMod val="75000"/>
              <a:alpha val="94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hlinkClick r:id="rId6"/>
              </a:rPr>
              <a:t>http://phet.colorado.edu/</a:t>
            </a: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37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Obraz zawierający drzewo&#10;&#10;Opis wygenerowany automatycznie">
            <a:extLst>
              <a:ext uri="{FF2B5EF4-FFF2-40B4-BE49-F238E27FC236}">
                <a16:creationId xmlns:a16="http://schemas.microsoft.com/office/drawing/2014/main" id="{EA6FEC91-EB4B-404B-AD36-DB66CD1F4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499" y="0"/>
            <a:ext cx="17145000" cy="6858000"/>
          </a:xfrm>
          <a:prstGeom prst="rect">
            <a:avLst/>
          </a:prstGeom>
        </p:spPr>
      </p:pic>
      <p:grpSp>
        <p:nvGrpSpPr>
          <p:cNvPr id="12" name="Grupa 11">
            <a:extLst>
              <a:ext uri="{FF2B5EF4-FFF2-40B4-BE49-F238E27FC236}">
                <a16:creationId xmlns:a16="http://schemas.microsoft.com/office/drawing/2014/main" id="{FFE689A6-7958-49E7-B871-3791A62FDD99}"/>
              </a:ext>
            </a:extLst>
          </p:cNvPr>
          <p:cNvGrpSpPr/>
          <p:nvPr/>
        </p:nvGrpSpPr>
        <p:grpSpPr>
          <a:xfrm>
            <a:off x="-288758" y="-279400"/>
            <a:ext cx="14996372" cy="10448247"/>
            <a:chOff x="-288758" y="-279400"/>
            <a:chExt cx="14996372" cy="10448247"/>
          </a:xfrm>
        </p:grpSpPr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C3A1F9E1-D192-4C07-840E-75867D48C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43534">
              <a:off x="7845720" y="3310847"/>
              <a:ext cx="6861894" cy="6858000"/>
            </a:xfrm>
            <a:prstGeom prst="rect">
              <a:avLst/>
            </a:prstGeom>
          </p:spPr>
        </p:pic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2D3919E5-E9C1-40CB-B8A0-E67A48D826CF}"/>
                </a:ext>
              </a:extLst>
            </p:cNvPr>
            <p:cNvSpPr/>
            <p:nvPr/>
          </p:nvSpPr>
          <p:spPr>
            <a:xfrm>
              <a:off x="-288758" y="-279400"/>
              <a:ext cx="12480759" cy="74168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0000"/>
                    <a:lumOff val="10000"/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17" name="Obraz 16">
            <a:extLst>
              <a:ext uri="{FF2B5EF4-FFF2-40B4-BE49-F238E27FC236}">
                <a16:creationId xmlns:a16="http://schemas.microsoft.com/office/drawing/2014/main" id="{FC07E26B-E901-4B4E-89EF-01F3B12C2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0137" y="781974"/>
            <a:ext cx="6720209" cy="4480139"/>
          </a:xfrm>
          <a:prstGeom prst="rect">
            <a:avLst/>
          </a:prstGeom>
        </p:spPr>
      </p:pic>
      <p:sp>
        <p:nvSpPr>
          <p:cNvPr id="19" name="Prostokąt 18">
            <a:hlinkClick r:id="rId5" action="ppaction://hlinksldjump"/>
            <a:extLst>
              <a:ext uri="{FF2B5EF4-FFF2-40B4-BE49-F238E27FC236}">
                <a16:creationId xmlns:a16="http://schemas.microsoft.com/office/drawing/2014/main" id="{4187D258-BF32-4B21-957C-6F27CF8D0FDF}"/>
              </a:ext>
            </a:extLst>
          </p:cNvPr>
          <p:cNvSpPr/>
          <p:nvPr/>
        </p:nvSpPr>
        <p:spPr>
          <a:xfrm>
            <a:off x="0" y="250353"/>
            <a:ext cx="5538158" cy="156609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i="0" dirty="0">
                <a:solidFill>
                  <a:schemeClr val="bg1">
                    <a:lumMod val="95000"/>
                  </a:schemeClr>
                </a:solidFill>
                <a:effectLst/>
                <a:latin typeface="Helvetica Neue"/>
              </a:rPr>
              <a:t>Czy symulacje mogą zastąpić prawdziwy sprzęt laboratoryjny?</a:t>
            </a:r>
            <a:endParaRPr lang="pl-PL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Prostokąt 34">
            <a:hlinkClick r:id="" action="ppaction://noaction"/>
            <a:extLst>
              <a:ext uri="{FF2B5EF4-FFF2-40B4-BE49-F238E27FC236}">
                <a16:creationId xmlns:a16="http://schemas.microsoft.com/office/drawing/2014/main" id="{33859F46-158B-40BF-9FB0-84D95FCD6BCA}"/>
              </a:ext>
            </a:extLst>
          </p:cNvPr>
          <p:cNvSpPr/>
          <p:nvPr/>
        </p:nvSpPr>
        <p:spPr>
          <a:xfrm>
            <a:off x="7" y="1816449"/>
            <a:ext cx="6095994" cy="5041551"/>
          </a:xfrm>
          <a:prstGeom prst="rect">
            <a:avLst/>
          </a:prstGeom>
          <a:solidFill>
            <a:srgbClr val="53921A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Helvetica Neue"/>
              </a:rPr>
              <a:t>B</a:t>
            </a:r>
            <a:r>
              <a:rPr lang="pl-PL" sz="2800" b="0" i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Helvetica Neue"/>
              </a:rPr>
              <a:t>adania pokazały, że symulacje są bardziej skuteczne w zrozumieniu koncepcyjnym; jednak istnieje wiele celów praktycznych laboratoriów, których symulacje nie obejmują. Na przykład określone umiejętności związane z funkcjonowaniem sprzętu. W zależności od celów twojego laboratorium, bardziej efektywne może być użycie samych symulacji lub kombinacji symulacji i prawdziwego sprzętu</a:t>
            </a:r>
            <a:r>
              <a:rPr lang="pl-PL" b="0" i="0" dirty="0">
                <a:solidFill>
                  <a:srgbClr val="000000"/>
                </a:solidFill>
                <a:effectLst/>
                <a:latin typeface="Helvetica Neue"/>
              </a:rPr>
              <a:t>.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58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Obraz zawierający drzewo&#10;&#10;Opis wygenerowany automatycznie">
            <a:extLst>
              <a:ext uri="{FF2B5EF4-FFF2-40B4-BE49-F238E27FC236}">
                <a16:creationId xmlns:a16="http://schemas.microsoft.com/office/drawing/2014/main" id="{EA6FEC91-EB4B-404B-AD36-DB66CD1F4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499" y="0"/>
            <a:ext cx="17145000" cy="6858000"/>
          </a:xfrm>
          <a:prstGeom prst="rect">
            <a:avLst/>
          </a:prstGeom>
        </p:spPr>
      </p:pic>
      <p:grpSp>
        <p:nvGrpSpPr>
          <p:cNvPr id="12" name="Grupa 11">
            <a:extLst>
              <a:ext uri="{FF2B5EF4-FFF2-40B4-BE49-F238E27FC236}">
                <a16:creationId xmlns:a16="http://schemas.microsoft.com/office/drawing/2014/main" id="{FFE689A6-7958-49E7-B871-3791A62FDD99}"/>
              </a:ext>
            </a:extLst>
          </p:cNvPr>
          <p:cNvGrpSpPr/>
          <p:nvPr/>
        </p:nvGrpSpPr>
        <p:grpSpPr>
          <a:xfrm>
            <a:off x="-327871" y="-227641"/>
            <a:ext cx="14996372" cy="10448247"/>
            <a:chOff x="-288758" y="-279400"/>
            <a:chExt cx="14996372" cy="10448247"/>
          </a:xfrm>
        </p:grpSpPr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C3A1F9E1-D192-4C07-840E-75867D48C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43534">
              <a:off x="7845720" y="3310847"/>
              <a:ext cx="6861894" cy="6858000"/>
            </a:xfrm>
            <a:prstGeom prst="rect">
              <a:avLst/>
            </a:prstGeom>
          </p:spPr>
        </p:pic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2D3919E5-E9C1-40CB-B8A0-E67A48D826CF}"/>
                </a:ext>
              </a:extLst>
            </p:cNvPr>
            <p:cNvSpPr/>
            <p:nvPr/>
          </p:nvSpPr>
          <p:spPr>
            <a:xfrm>
              <a:off x="-288758" y="-279400"/>
              <a:ext cx="12480759" cy="74168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0000"/>
                    <a:lumOff val="10000"/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17" name="Obraz 16">
            <a:extLst>
              <a:ext uri="{FF2B5EF4-FFF2-40B4-BE49-F238E27FC236}">
                <a16:creationId xmlns:a16="http://schemas.microsoft.com/office/drawing/2014/main" id="{FC07E26B-E901-4B4E-89EF-01F3B12C2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0137" y="781974"/>
            <a:ext cx="6720209" cy="4480139"/>
          </a:xfrm>
          <a:prstGeom prst="rect">
            <a:avLst/>
          </a:prstGeom>
        </p:spPr>
      </p:pic>
      <p:sp>
        <p:nvSpPr>
          <p:cNvPr id="19" name="Prostokąt 18">
            <a:hlinkClick r:id="rId5" action="ppaction://hlinksldjump"/>
            <a:extLst>
              <a:ext uri="{FF2B5EF4-FFF2-40B4-BE49-F238E27FC236}">
                <a16:creationId xmlns:a16="http://schemas.microsoft.com/office/drawing/2014/main" id="{4187D258-BF32-4B21-957C-6F27CF8D0FDF}"/>
              </a:ext>
            </a:extLst>
          </p:cNvPr>
          <p:cNvSpPr/>
          <p:nvPr/>
        </p:nvSpPr>
        <p:spPr>
          <a:xfrm>
            <a:off x="-1" y="250353"/>
            <a:ext cx="6538823" cy="156609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/>
              <a:t>Czy uczniowie nauczą się, jeśli po prostu powiem im, żeby poszli do domu i pobawili się symulacją?</a:t>
            </a:r>
            <a:endParaRPr lang="pl-PL" sz="3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Prostokąt 34">
            <a:hlinkClick r:id="" action="ppaction://noaction"/>
            <a:extLst>
              <a:ext uri="{FF2B5EF4-FFF2-40B4-BE49-F238E27FC236}">
                <a16:creationId xmlns:a16="http://schemas.microsoft.com/office/drawing/2014/main" id="{33859F46-158B-40BF-9FB0-84D95FCD6BCA}"/>
              </a:ext>
            </a:extLst>
          </p:cNvPr>
          <p:cNvSpPr/>
          <p:nvPr/>
        </p:nvSpPr>
        <p:spPr>
          <a:xfrm>
            <a:off x="442828" y="1816449"/>
            <a:ext cx="6095994" cy="5041551"/>
          </a:xfrm>
          <a:prstGeom prst="rect">
            <a:avLst/>
          </a:prstGeom>
          <a:solidFill>
            <a:srgbClr val="53921A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200" dirty="0"/>
              <a:t>Większość uczniów nie ma potrzeby spędzania czasu wolnego na zabawie z symulacją naukową (są zabawne, ale nie aż tak), chyba że istnieje </a:t>
            </a:r>
            <a:r>
              <a:rPr lang="pl-PL" sz="3200" i="1" dirty="0"/>
              <a:t>bezpośrednia</a:t>
            </a:r>
            <a:r>
              <a:rPr lang="pl-PL" sz="3200" dirty="0"/>
              <a:t> motywacja, taka jak ocena. Jest to jeden z powodów, dla których realizujemy projekt, jak najlepiej zintegrować symulacje z zadaniami domowymi.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3739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Obraz zawierający drzewo&#10;&#10;Opis wygenerowany automatycznie">
            <a:extLst>
              <a:ext uri="{FF2B5EF4-FFF2-40B4-BE49-F238E27FC236}">
                <a16:creationId xmlns:a16="http://schemas.microsoft.com/office/drawing/2014/main" id="{EA6FEC91-EB4B-404B-AD36-DB66CD1F4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499" y="0"/>
            <a:ext cx="17145000" cy="6858000"/>
          </a:xfrm>
          <a:prstGeom prst="rect">
            <a:avLst/>
          </a:prstGeom>
        </p:spPr>
      </p:pic>
      <p:grpSp>
        <p:nvGrpSpPr>
          <p:cNvPr id="12" name="Grupa 11">
            <a:extLst>
              <a:ext uri="{FF2B5EF4-FFF2-40B4-BE49-F238E27FC236}">
                <a16:creationId xmlns:a16="http://schemas.microsoft.com/office/drawing/2014/main" id="{FFE689A6-7958-49E7-B871-3791A62FDD99}"/>
              </a:ext>
            </a:extLst>
          </p:cNvPr>
          <p:cNvGrpSpPr/>
          <p:nvPr/>
        </p:nvGrpSpPr>
        <p:grpSpPr>
          <a:xfrm>
            <a:off x="-327871" y="-227641"/>
            <a:ext cx="14996372" cy="10448247"/>
            <a:chOff x="-288758" y="-279400"/>
            <a:chExt cx="14996372" cy="10448247"/>
          </a:xfrm>
        </p:grpSpPr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C3A1F9E1-D192-4C07-840E-75867D48C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43534">
              <a:off x="7845720" y="3310847"/>
              <a:ext cx="6861894" cy="6858000"/>
            </a:xfrm>
            <a:prstGeom prst="rect">
              <a:avLst/>
            </a:prstGeom>
          </p:spPr>
        </p:pic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2D3919E5-E9C1-40CB-B8A0-E67A48D826CF}"/>
                </a:ext>
              </a:extLst>
            </p:cNvPr>
            <p:cNvSpPr/>
            <p:nvPr/>
          </p:nvSpPr>
          <p:spPr>
            <a:xfrm>
              <a:off x="-288758" y="-279400"/>
              <a:ext cx="12480759" cy="74168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0000"/>
                    <a:lumOff val="10000"/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17" name="Obraz 16">
            <a:extLst>
              <a:ext uri="{FF2B5EF4-FFF2-40B4-BE49-F238E27FC236}">
                <a16:creationId xmlns:a16="http://schemas.microsoft.com/office/drawing/2014/main" id="{FC07E26B-E901-4B4E-89EF-01F3B12C2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0137" y="781974"/>
            <a:ext cx="6720209" cy="4480139"/>
          </a:xfrm>
          <a:prstGeom prst="rect">
            <a:avLst/>
          </a:prstGeom>
        </p:spPr>
      </p:pic>
      <p:sp>
        <p:nvSpPr>
          <p:cNvPr id="19" name="Prostokąt 18">
            <a:hlinkClick r:id="rId5" action="ppaction://hlinksldjump"/>
            <a:extLst>
              <a:ext uri="{FF2B5EF4-FFF2-40B4-BE49-F238E27FC236}">
                <a16:creationId xmlns:a16="http://schemas.microsoft.com/office/drawing/2014/main" id="{4187D258-BF32-4B21-957C-6F27CF8D0FDF}"/>
              </a:ext>
            </a:extLst>
          </p:cNvPr>
          <p:cNvSpPr/>
          <p:nvPr/>
        </p:nvSpPr>
        <p:spPr>
          <a:xfrm>
            <a:off x="-1" y="250353"/>
            <a:ext cx="6538823" cy="156609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i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Helvetica Neue"/>
              </a:rPr>
              <a:t>Gdzie jest najlepsze miejsce do korzystania z symulatorów w moim kursie?</a:t>
            </a:r>
            <a:endParaRPr lang="pl-PL" sz="32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Prostokąt 34">
            <a:hlinkClick r:id="" action="ppaction://noaction"/>
            <a:extLst>
              <a:ext uri="{FF2B5EF4-FFF2-40B4-BE49-F238E27FC236}">
                <a16:creationId xmlns:a16="http://schemas.microsoft.com/office/drawing/2014/main" id="{33859F46-158B-40BF-9FB0-84D95FCD6BCA}"/>
              </a:ext>
            </a:extLst>
          </p:cNvPr>
          <p:cNvSpPr/>
          <p:nvPr/>
        </p:nvSpPr>
        <p:spPr>
          <a:xfrm>
            <a:off x="420773" y="1977000"/>
            <a:ext cx="5491735" cy="4791198"/>
          </a:xfrm>
          <a:prstGeom prst="rect">
            <a:avLst/>
          </a:prstGeom>
          <a:solidFill>
            <a:srgbClr val="53921A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200" dirty="0"/>
              <a:t>Stwierdzono, że symulacje są bardzo skuteczne podczas wykładów, zajęć w klasie, laboratorium i w pracach domowych. Zostały zaprojektowane z minimalną ilością tekstu, dzięki czemu można je łatwo zintegrować z każdym aspektem kursu.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821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Galeria</Template>
  <TotalTime>382</TotalTime>
  <Words>307</Words>
  <Application>Microsoft Office PowerPoint</Application>
  <PresentationFormat>Panoramiczny</PresentationFormat>
  <Paragraphs>35</Paragraphs>
  <Slides>11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Gill Sans MT</vt:lpstr>
      <vt:lpstr>Helvetica Neue</vt:lpstr>
      <vt:lpstr>Galeria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 Liceum Ogólnokształcące Technikum Informatyczno-Ekonomiczne nr 9</dc:title>
  <dc:creator>Maciej Urbaniak</dc:creator>
  <cp:lastModifiedBy>Bergmański Grzegorz</cp:lastModifiedBy>
  <cp:revision>46</cp:revision>
  <dcterms:created xsi:type="dcterms:W3CDTF">2019-03-11T12:11:22Z</dcterms:created>
  <dcterms:modified xsi:type="dcterms:W3CDTF">2023-09-03T06:51:24Z</dcterms:modified>
</cp:coreProperties>
</file>